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DM Sans" pitchFamily="2" charset="0"/>
      <p:regular r:id="rId25"/>
      <p:bold r:id="rId26"/>
      <p:italic r:id="rId27"/>
      <p:boldItalic r:id="rId28"/>
    </p:embeddedFont>
    <p:embeddedFont>
      <p:font typeface="DM Sans Bold" pitchFamily="2" charset="0"/>
      <p:regular r:id="rId29"/>
    </p:embeddedFont>
    <p:embeddedFont>
      <p:font typeface="DM Sans Italics" panose="020B0604020202020204" charset="0"/>
      <p:regular r:id="rId30"/>
    </p:embeddedFont>
    <p:embeddedFont>
      <p:font typeface="Open Sans Bold"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81" d="100"/>
          <a:sy n="81" d="100"/>
        </p:scale>
        <p:origin x="17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6.sv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1" y="2552700"/>
            <a:ext cx="15582900" cy="6400800"/>
            <a:chOff x="0" y="0"/>
            <a:chExt cx="4144623" cy="1971407"/>
          </a:xfrm>
        </p:grpSpPr>
        <p:sp>
          <p:nvSpPr>
            <p:cNvPr id="3" name="Freeform 3"/>
            <p:cNvSpPr/>
            <p:nvPr/>
          </p:nvSpPr>
          <p:spPr>
            <a:xfrm>
              <a:off x="0" y="0"/>
              <a:ext cx="4144623" cy="1971407"/>
            </a:xfrm>
            <a:custGeom>
              <a:avLst/>
              <a:gdLst/>
              <a:ahLst/>
              <a:cxnLst/>
              <a:rect l="l" t="t" r="r" b="b"/>
              <a:pathLst>
                <a:path w="4144623" h="1971407">
                  <a:moveTo>
                    <a:pt x="23614" y="0"/>
                  </a:moveTo>
                  <a:lnTo>
                    <a:pt x="4121009" y="0"/>
                  </a:lnTo>
                  <a:cubicBezTo>
                    <a:pt x="4134050" y="0"/>
                    <a:pt x="4144623" y="10573"/>
                    <a:pt x="4144623" y="23614"/>
                  </a:cubicBezTo>
                  <a:lnTo>
                    <a:pt x="4144623" y="1947793"/>
                  </a:lnTo>
                  <a:cubicBezTo>
                    <a:pt x="4144623" y="1960835"/>
                    <a:pt x="4134050" y="1971407"/>
                    <a:pt x="4121009" y="1971407"/>
                  </a:cubicBezTo>
                  <a:lnTo>
                    <a:pt x="23614" y="1971407"/>
                  </a:lnTo>
                  <a:cubicBezTo>
                    <a:pt x="10573" y="1971407"/>
                    <a:pt x="0" y="1960835"/>
                    <a:pt x="0" y="1947793"/>
                  </a:cubicBezTo>
                  <a:lnTo>
                    <a:pt x="0" y="23614"/>
                  </a:lnTo>
                  <a:cubicBezTo>
                    <a:pt x="0" y="10573"/>
                    <a:pt x="10573" y="0"/>
                    <a:pt x="23614" y="0"/>
                  </a:cubicBezTo>
                  <a:close/>
                </a:path>
              </a:pathLst>
            </a:custGeom>
            <a:solidFill>
              <a:srgbClr val="8CA9AD"/>
            </a:solidFill>
          </p:spPr>
          <p:txBody>
            <a:bodyPr/>
            <a:lstStyle/>
            <a:p>
              <a:endParaRPr lang="de-DE"/>
            </a:p>
          </p:txBody>
        </p:sp>
        <p:sp>
          <p:nvSpPr>
            <p:cNvPr id="4" name="TextBox 4"/>
            <p:cNvSpPr txBox="1"/>
            <p:nvPr/>
          </p:nvSpPr>
          <p:spPr>
            <a:xfrm>
              <a:off x="0" y="-38100"/>
              <a:ext cx="4144623" cy="200950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981200" y="-94024"/>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7" name="TextBox 7"/>
          <p:cNvSpPr txBox="1"/>
          <p:nvPr/>
        </p:nvSpPr>
        <p:spPr>
          <a:xfrm>
            <a:off x="3349868" y="4731274"/>
            <a:ext cx="10620170" cy="908050"/>
          </a:xfrm>
          <a:prstGeom prst="rect">
            <a:avLst/>
          </a:prstGeom>
        </p:spPr>
        <p:txBody>
          <a:bodyPr lIns="0" tIns="0" rIns="0" bIns="0" rtlCol="0" anchor="t">
            <a:spAutoFit/>
          </a:bodyPr>
          <a:lstStyle/>
          <a:p>
            <a:pPr algn="ctr">
              <a:lnSpc>
                <a:spcPts val="3500"/>
              </a:lnSpc>
            </a:pPr>
            <a:r>
              <a:rPr lang="en-US" sz="3500" b="1">
                <a:solidFill>
                  <a:srgbClr val="FFFFFF"/>
                </a:solidFill>
                <a:latin typeface="DM Sans Bold"/>
                <a:ea typeface="DM Sans Bold"/>
                <a:cs typeface="DM Sans Bold"/>
                <a:sym typeface="DM Sans Bold"/>
              </a:rPr>
              <a:t>MEASURING SYSTEMS CHANGE IN SOCIAL INNOVATION</a:t>
            </a:r>
          </a:p>
        </p:txBody>
      </p:sp>
      <p:sp>
        <p:nvSpPr>
          <p:cNvPr id="8" name="TextBox 8"/>
          <p:cNvSpPr txBox="1"/>
          <p:nvPr/>
        </p:nvSpPr>
        <p:spPr>
          <a:xfrm>
            <a:off x="5050907" y="6024888"/>
            <a:ext cx="5722116" cy="523224"/>
          </a:xfrm>
          <a:prstGeom prst="rect">
            <a:avLst/>
          </a:prstGeom>
        </p:spPr>
        <p:txBody>
          <a:bodyPr lIns="0" tIns="0" rIns="0" bIns="0" rtlCol="0" anchor="t">
            <a:spAutoFit/>
          </a:bodyPr>
          <a:lstStyle/>
          <a:p>
            <a:pPr algn="r">
              <a:lnSpc>
                <a:spcPts val="4070"/>
              </a:lnSpc>
            </a:pPr>
            <a:r>
              <a:rPr lang="en-US" sz="3700" i="1">
                <a:solidFill>
                  <a:srgbClr val="FFFFFF"/>
                </a:solidFill>
                <a:latin typeface="DM Sans Italics"/>
                <a:ea typeface="DM Sans Italics"/>
                <a:cs typeface="DM Sans Italics"/>
                <a:sym typeface="DM Sans Italics"/>
              </a:rPr>
              <a:t>Train the trainers</a:t>
            </a:r>
          </a:p>
        </p:txBody>
      </p:sp>
      <p:sp>
        <p:nvSpPr>
          <p:cNvPr id="9" name="Freeform 9"/>
          <p:cNvSpPr/>
          <p:nvPr/>
        </p:nvSpPr>
        <p:spPr>
          <a:xfrm rot="-10800000">
            <a:off x="14185022" y="7153817"/>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pic>
        <p:nvPicPr>
          <p:cNvPr id="10" name="Picture 11" descr="A blue flag with yellow stars&#10;&#10;AI-generated content may be incorrect.">
            <a:extLst>
              <a:ext uri="{FF2B5EF4-FFF2-40B4-BE49-F238E27FC236}">
                <a16:creationId xmlns:a16="http://schemas.microsoft.com/office/drawing/2014/main" id="{98F29045-4B63-8831-7039-A2C3EFD4150B}"/>
              </a:ext>
            </a:extLst>
          </p:cNvPr>
          <p:cNvPicPr>
            <a:picLocks noChangeAspect="1"/>
          </p:cNvPicPr>
          <p:nvPr/>
        </p:nvPicPr>
        <p:blipFill>
          <a:blip r:embed="rId6"/>
          <a:stretch>
            <a:fillRect/>
          </a:stretch>
        </p:blipFill>
        <p:spPr>
          <a:xfrm>
            <a:off x="12268200" y="0"/>
            <a:ext cx="6019800" cy="2531265"/>
          </a:xfrm>
          <a:prstGeom prst="rect">
            <a:avLst/>
          </a:prstGeom>
        </p:spPr>
      </p:pic>
      <p:sp>
        <p:nvSpPr>
          <p:cNvPr id="11" name="TextBox 10">
            <a:extLst>
              <a:ext uri="{FF2B5EF4-FFF2-40B4-BE49-F238E27FC236}">
                <a16:creationId xmlns:a16="http://schemas.microsoft.com/office/drawing/2014/main" id="{E648ADBC-9E93-F4E8-4D71-87B7D13BE595}"/>
              </a:ext>
            </a:extLst>
          </p:cNvPr>
          <p:cNvSpPr txBox="1"/>
          <p:nvPr/>
        </p:nvSpPr>
        <p:spPr>
          <a:xfrm>
            <a:off x="1028700" y="9157205"/>
            <a:ext cx="9192826" cy="646331"/>
          </a:xfrm>
          <a:prstGeom prst="rect">
            <a:avLst/>
          </a:prstGeom>
          <a:noFill/>
        </p:spPr>
        <p:txBody>
          <a:bodyPr wrap="square">
            <a:spAutoFit/>
          </a:bodyPr>
          <a:lstStyle/>
          <a:p>
            <a:r>
              <a:rPr lang="en-GB" b="1" i="0" dirty="0">
                <a:solidFill>
                  <a:srgbClr val="739994"/>
                </a:solidFill>
                <a:effectLst/>
                <a:latin typeface="DM Sans" pitchFamily="2" charset="0"/>
              </a:rPr>
              <a:t>The RESIST project is co-financed by the European Union (European Regional Development Fund) under the Interreg Baltic Sea Region Programme</a:t>
            </a:r>
            <a:r>
              <a:rPr lang="en-GB" b="0" i="0" dirty="0">
                <a:solidFill>
                  <a:srgbClr val="739994"/>
                </a:solidFill>
                <a:effectLst/>
                <a:latin typeface="DM Sans" pitchFamily="2" charset="0"/>
              </a:rPr>
              <a:t>.</a:t>
            </a:r>
            <a:endParaRPr lang="en-GB" dirty="0">
              <a:solidFill>
                <a:srgbClr val="739994"/>
              </a:solidFill>
              <a:latin typeface="DM Sans"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054118" y="5058367"/>
            <a:ext cx="3512342" cy="1189354"/>
          </a:xfrm>
          <a:prstGeom prst="rect">
            <a:avLst/>
          </a:prstGeom>
        </p:spPr>
        <p:txBody>
          <a:bodyPr lIns="0" tIns="0" rIns="0" bIns="0" rtlCol="0" anchor="t">
            <a:spAutoFit/>
          </a:bodyPr>
          <a:lstStyle/>
          <a:p>
            <a:pPr algn="ctr">
              <a:lnSpc>
                <a:spcPts val="3220"/>
              </a:lnSpc>
            </a:pPr>
            <a:r>
              <a:rPr lang="en-US" sz="2300" b="1" spc="-46">
                <a:solidFill>
                  <a:srgbClr val="8CA9AD"/>
                </a:solidFill>
                <a:latin typeface="DM Sans Bold"/>
                <a:ea typeface="DM Sans Bold"/>
                <a:cs typeface="DM Sans Bold"/>
                <a:sym typeface="DM Sans Bold"/>
              </a:rPr>
              <a:t>Networks drive innovation → measure influence, not isolation</a:t>
            </a:r>
          </a:p>
        </p:txBody>
      </p:sp>
      <p:sp>
        <p:nvSpPr>
          <p:cNvPr id="3" name="TextBox 3"/>
          <p:cNvSpPr txBox="1"/>
          <p:nvPr/>
        </p:nvSpPr>
        <p:spPr>
          <a:xfrm>
            <a:off x="259855" y="1187110"/>
            <a:ext cx="4712543" cy="280669"/>
          </a:xfrm>
          <a:prstGeom prst="rect">
            <a:avLst/>
          </a:prstGeom>
        </p:spPr>
        <p:txBody>
          <a:bodyPr lIns="0" tIns="0" rIns="0" bIns="0" rtlCol="0" anchor="t">
            <a:spAutoFit/>
          </a:bodyPr>
          <a:lstStyle/>
          <a:p>
            <a:pPr algn="just">
              <a:lnSpc>
                <a:spcPts val="2380"/>
              </a:lnSpc>
            </a:pPr>
            <a:endParaRPr/>
          </a:p>
        </p:txBody>
      </p:sp>
      <p:sp>
        <p:nvSpPr>
          <p:cNvPr id="4" name="TextBox 4"/>
          <p:cNvSpPr txBox="1"/>
          <p:nvPr/>
        </p:nvSpPr>
        <p:spPr>
          <a:xfrm>
            <a:off x="401924" y="753404"/>
            <a:ext cx="17484153" cy="1285875"/>
          </a:xfrm>
          <a:prstGeom prst="rect">
            <a:avLst/>
          </a:prstGeom>
        </p:spPr>
        <p:txBody>
          <a:bodyPr lIns="0" tIns="0" rIns="0" bIns="0" rtlCol="0" anchor="t">
            <a:spAutoFit/>
          </a:bodyPr>
          <a:lstStyle/>
          <a:p>
            <a:pPr algn="ctr">
              <a:lnSpc>
                <a:spcPts val="10500"/>
              </a:lnSpc>
            </a:pPr>
            <a:r>
              <a:rPr lang="en-US" sz="7500">
                <a:solidFill>
                  <a:srgbClr val="194597"/>
                </a:solidFill>
                <a:latin typeface="DM Sans"/>
                <a:ea typeface="DM Sans"/>
                <a:cs typeface="DM Sans"/>
                <a:sym typeface="DM Sans"/>
              </a:rPr>
              <a:t>Attribution vs contribution</a:t>
            </a:r>
          </a:p>
        </p:txBody>
      </p:sp>
      <p:grpSp>
        <p:nvGrpSpPr>
          <p:cNvPr id="5" name="Group 5"/>
          <p:cNvGrpSpPr/>
          <p:nvPr/>
        </p:nvGrpSpPr>
        <p:grpSpPr>
          <a:xfrm>
            <a:off x="2138804" y="5108696"/>
            <a:ext cx="3512205" cy="1155064"/>
            <a:chOff x="0" y="0"/>
            <a:chExt cx="4682940" cy="1540086"/>
          </a:xfrm>
        </p:grpSpPr>
        <p:sp>
          <p:nvSpPr>
            <p:cNvPr id="6" name="TextBox 6"/>
            <p:cNvSpPr txBox="1"/>
            <p:nvPr/>
          </p:nvSpPr>
          <p:spPr>
            <a:xfrm>
              <a:off x="0" y="-47625"/>
              <a:ext cx="4682940" cy="1036531"/>
            </a:xfrm>
            <a:prstGeom prst="rect">
              <a:avLst/>
            </a:prstGeom>
          </p:spPr>
          <p:txBody>
            <a:bodyPr lIns="0" tIns="0" rIns="0" bIns="0" rtlCol="0" anchor="t">
              <a:spAutoFit/>
            </a:bodyPr>
            <a:lstStyle/>
            <a:p>
              <a:pPr algn="ctr">
                <a:lnSpc>
                  <a:spcPts val="3220"/>
                </a:lnSpc>
              </a:pPr>
              <a:r>
                <a:rPr lang="en-US" sz="2300" b="1" spc="-46">
                  <a:solidFill>
                    <a:srgbClr val="8CA9AD"/>
                  </a:solidFill>
                  <a:latin typeface="DM Sans Bold"/>
                  <a:ea typeface="DM Sans Bold"/>
                  <a:cs typeface="DM Sans Bold"/>
                  <a:sym typeface="DM Sans Bold"/>
                </a:rPr>
                <a:t>Attribution = proving direct cause</a:t>
              </a:r>
            </a:p>
          </p:txBody>
        </p:sp>
        <p:sp>
          <p:nvSpPr>
            <p:cNvPr id="7" name="TextBox 7"/>
            <p:cNvSpPr txBox="1"/>
            <p:nvPr/>
          </p:nvSpPr>
          <p:spPr>
            <a:xfrm>
              <a:off x="0" y="1068281"/>
              <a:ext cx="4682940" cy="471805"/>
            </a:xfrm>
            <a:prstGeom prst="rect">
              <a:avLst/>
            </a:prstGeom>
          </p:spPr>
          <p:txBody>
            <a:bodyPr lIns="0" tIns="0" rIns="0" bIns="0" rtlCol="0" anchor="t">
              <a:spAutoFit/>
            </a:bodyPr>
            <a:lstStyle/>
            <a:p>
              <a:pPr algn="ctr">
                <a:lnSpc>
                  <a:spcPts val="2940"/>
                </a:lnSpc>
              </a:pPr>
              <a:endParaRPr/>
            </a:p>
          </p:txBody>
        </p:sp>
      </p:grpSp>
      <p:sp>
        <p:nvSpPr>
          <p:cNvPr id="8" name="AutoShape 8"/>
          <p:cNvSpPr/>
          <p:nvPr/>
        </p:nvSpPr>
        <p:spPr>
          <a:xfrm>
            <a:off x="0" y="8391921"/>
            <a:ext cx="18288000" cy="1985846"/>
          </a:xfrm>
          <a:prstGeom prst="rect">
            <a:avLst/>
          </a:prstGeom>
          <a:solidFill>
            <a:srgbClr val="8CA9AD"/>
          </a:solidFill>
        </p:spPr>
        <p:txBody>
          <a:bodyPr/>
          <a:lstStyle/>
          <a:p>
            <a:endParaRPr lang="de-DE"/>
          </a:p>
        </p:txBody>
      </p:sp>
      <p:sp>
        <p:nvSpPr>
          <p:cNvPr id="9" name="Freeform 9"/>
          <p:cNvSpPr/>
          <p:nvPr/>
        </p:nvSpPr>
        <p:spPr>
          <a:xfrm>
            <a:off x="14185022" y="8799155"/>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0" name="Freeform 10"/>
          <p:cNvSpPr/>
          <p:nvPr/>
        </p:nvSpPr>
        <p:spPr>
          <a:xfrm>
            <a:off x="13135654" y="3967793"/>
            <a:ext cx="904453" cy="904453"/>
          </a:xfrm>
          <a:custGeom>
            <a:avLst/>
            <a:gdLst/>
            <a:ahLst/>
            <a:cxnLst/>
            <a:rect l="l" t="t" r="r" b="b"/>
            <a:pathLst>
              <a:path w="904453" h="904453">
                <a:moveTo>
                  <a:pt x="0" y="0"/>
                </a:moveTo>
                <a:lnTo>
                  <a:pt x="904453" y="0"/>
                </a:lnTo>
                <a:lnTo>
                  <a:pt x="904453" y="904453"/>
                </a:lnTo>
                <a:lnTo>
                  <a:pt x="0" y="904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11" name="TextBox 11"/>
          <p:cNvSpPr txBox="1"/>
          <p:nvPr/>
        </p:nvSpPr>
        <p:spPr>
          <a:xfrm>
            <a:off x="2874649" y="2403126"/>
            <a:ext cx="12538703" cy="895985"/>
          </a:xfrm>
          <a:prstGeom prst="rect">
            <a:avLst/>
          </a:prstGeom>
        </p:spPr>
        <p:txBody>
          <a:bodyPr lIns="0" tIns="0" rIns="0" bIns="0" rtlCol="0" anchor="t">
            <a:spAutoFit/>
          </a:bodyPr>
          <a:lstStyle/>
          <a:p>
            <a:pPr algn="ctr">
              <a:lnSpc>
                <a:spcPts val="3640"/>
              </a:lnSpc>
            </a:pPr>
            <a:r>
              <a:rPr lang="en-US" sz="2600">
                <a:solidFill>
                  <a:srgbClr val="E1A93D"/>
                </a:solidFill>
                <a:latin typeface="DM Sans"/>
                <a:ea typeface="DM Sans"/>
                <a:cs typeface="DM Sans"/>
                <a:sym typeface="DM Sans"/>
              </a:rPr>
              <a:t>What is the difference?</a:t>
            </a:r>
          </a:p>
          <a:p>
            <a:pPr algn="ctr">
              <a:lnSpc>
                <a:spcPts val="3640"/>
              </a:lnSpc>
              <a:spcBef>
                <a:spcPct val="0"/>
              </a:spcBef>
            </a:pPr>
            <a:endParaRPr lang="en-US" sz="2600">
              <a:solidFill>
                <a:srgbClr val="E1A93D"/>
              </a:solidFill>
              <a:latin typeface="DM Sans"/>
              <a:ea typeface="DM Sans"/>
              <a:cs typeface="DM Sans"/>
              <a:sym typeface="DM Sans"/>
            </a:endParaRPr>
          </a:p>
        </p:txBody>
      </p:sp>
      <p:sp>
        <p:nvSpPr>
          <p:cNvPr id="12" name="Freeform 12"/>
          <p:cNvSpPr/>
          <p:nvPr/>
        </p:nvSpPr>
        <p:spPr>
          <a:xfrm>
            <a:off x="3481792" y="3970497"/>
            <a:ext cx="1086134" cy="904453"/>
          </a:xfrm>
          <a:custGeom>
            <a:avLst/>
            <a:gdLst/>
            <a:ahLst/>
            <a:cxnLst/>
            <a:rect l="l" t="t" r="r" b="b"/>
            <a:pathLst>
              <a:path w="1086134" h="904453">
                <a:moveTo>
                  <a:pt x="0" y="0"/>
                </a:moveTo>
                <a:lnTo>
                  <a:pt x="1086133" y="0"/>
                </a:lnTo>
                <a:lnTo>
                  <a:pt x="1086133" y="904453"/>
                </a:lnTo>
                <a:lnTo>
                  <a:pt x="0" y="904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grpSp>
        <p:nvGrpSpPr>
          <p:cNvPr id="13" name="Group 13"/>
          <p:cNvGrpSpPr/>
          <p:nvPr/>
        </p:nvGrpSpPr>
        <p:grpSpPr>
          <a:xfrm>
            <a:off x="7094113" y="5094536"/>
            <a:ext cx="3512205" cy="1155064"/>
            <a:chOff x="0" y="0"/>
            <a:chExt cx="4682940" cy="1540086"/>
          </a:xfrm>
        </p:grpSpPr>
        <p:sp>
          <p:nvSpPr>
            <p:cNvPr id="14" name="TextBox 14"/>
            <p:cNvSpPr txBox="1"/>
            <p:nvPr/>
          </p:nvSpPr>
          <p:spPr>
            <a:xfrm>
              <a:off x="0" y="-47625"/>
              <a:ext cx="4682940" cy="1036531"/>
            </a:xfrm>
            <a:prstGeom prst="rect">
              <a:avLst/>
            </a:prstGeom>
          </p:spPr>
          <p:txBody>
            <a:bodyPr lIns="0" tIns="0" rIns="0" bIns="0" rtlCol="0" anchor="t">
              <a:spAutoFit/>
            </a:bodyPr>
            <a:lstStyle/>
            <a:p>
              <a:pPr algn="ctr">
                <a:lnSpc>
                  <a:spcPts val="3220"/>
                </a:lnSpc>
              </a:pPr>
              <a:r>
                <a:rPr lang="en-US" sz="2300" b="1" spc="-46">
                  <a:solidFill>
                    <a:srgbClr val="8CA9AD"/>
                  </a:solidFill>
                  <a:latin typeface="DM Sans Bold"/>
                  <a:ea typeface="DM Sans Bold"/>
                  <a:cs typeface="DM Sans Bold"/>
                  <a:sym typeface="DM Sans Bold"/>
                </a:rPr>
                <a:t>Contribution = showing role in broader change</a:t>
              </a:r>
            </a:p>
          </p:txBody>
        </p:sp>
        <p:sp>
          <p:nvSpPr>
            <p:cNvPr id="15" name="TextBox 15"/>
            <p:cNvSpPr txBox="1"/>
            <p:nvPr/>
          </p:nvSpPr>
          <p:spPr>
            <a:xfrm>
              <a:off x="0" y="1068281"/>
              <a:ext cx="4682940" cy="471805"/>
            </a:xfrm>
            <a:prstGeom prst="rect">
              <a:avLst/>
            </a:prstGeom>
          </p:spPr>
          <p:txBody>
            <a:bodyPr lIns="0" tIns="0" rIns="0" bIns="0" rtlCol="0" anchor="t">
              <a:spAutoFit/>
            </a:bodyPr>
            <a:lstStyle/>
            <a:p>
              <a:pPr algn="ctr">
                <a:lnSpc>
                  <a:spcPts val="2940"/>
                </a:lnSpc>
              </a:pPr>
              <a:endParaRPr/>
            </a:p>
          </p:txBody>
        </p:sp>
      </p:grpSp>
      <p:sp>
        <p:nvSpPr>
          <p:cNvPr id="16" name="Freeform 16"/>
          <p:cNvSpPr/>
          <p:nvPr/>
        </p:nvSpPr>
        <p:spPr>
          <a:xfrm>
            <a:off x="8385778" y="3967793"/>
            <a:ext cx="928875" cy="928875"/>
          </a:xfrm>
          <a:custGeom>
            <a:avLst/>
            <a:gdLst/>
            <a:ahLst/>
            <a:cxnLst/>
            <a:rect l="l" t="t" r="r" b="b"/>
            <a:pathLst>
              <a:path w="928875" h="928875">
                <a:moveTo>
                  <a:pt x="0" y="0"/>
                </a:moveTo>
                <a:lnTo>
                  <a:pt x="928874" y="0"/>
                </a:lnTo>
                <a:lnTo>
                  <a:pt x="928874" y="928874"/>
                </a:lnTo>
                <a:lnTo>
                  <a:pt x="0" y="9288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17" name="TextBox 17"/>
          <p:cNvSpPr txBox="1"/>
          <p:nvPr/>
        </p:nvSpPr>
        <p:spPr>
          <a:xfrm>
            <a:off x="3481792" y="6882886"/>
            <a:ext cx="12538703" cy="1353185"/>
          </a:xfrm>
          <a:prstGeom prst="rect">
            <a:avLst/>
          </a:prstGeom>
        </p:spPr>
        <p:txBody>
          <a:bodyPr lIns="0" tIns="0" rIns="0" bIns="0" rtlCol="0" anchor="t">
            <a:spAutoFit/>
          </a:bodyPr>
          <a:lstStyle/>
          <a:p>
            <a:pPr algn="ctr">
              <a:lnSpc>
                <a:spcPts val="3640"/>
              </a:lnSpc>
              <a:spcBef>
                <a:spcPct val="0"/>
              </a:spcBef>
            </a:pPr>
            <a:r>
              <a:rPr lang="en-US" sz="2600">
                <a:solidFill>
                  <a:srgbClr val="E1A93D"/>
                </a:solidFill>
                <a:latin typeface="DM Sans"/>
                <a:ea typeface="DM Sans"/>
                <a:cs typeface="DM Sans"/>
                <a:sym typeface="DM Sans"/>
              </a:rPr>
              <a:t>Instead of proving “we caused this,” contribution analysis asks, “How did we help make this possible?” In complex systems, multiple actors shape outcomes. Mapping influence is more realistic than seeking sole attribution.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46698" y="1028700"/>
            <a:ext cx="5834069" cy="5028882"/>
            <a:chOff x="0" y="0"/>
            <a:chExt cx="11289030" cy="9730979"/>
          </a:xfrm>
        </p:grpSpPr>
        <p:sp>
          <p:nvSpPr>
            <p:cNvPr id="3" name="Freeform 3"/>
            <p:cNvSpPr/>
            <p:nvPr/>
          </p:nvSpPr>
          <p:spPr>
            <a:xfrm>
              <a:off x="0" y="0"/>
              <a:ext cx="11287760" cy="9730979"/>
            </a:xfrm>
            <a:custGeom>
              <a:avLst/>
              <a:gdLst/>
              <a:ahLst/>
              <a:cxnLst/>
              <a:rect l="l" t="t" r="r" b="b"/>
              <a:pathLst>
                <a:path w="11287760" h="9730979">
                  <a:moveTo>
                    <a:pt x="0" y="8925254"/>
                  </a:moveTo>
                  <a:lnTo>
                    <a:pt x="0" y="805725"/>
                  </a:lnTo>
                  <a:cubicBezTo>
                    <a:pt x="0" y="360046"/>
                    <a:pt x="234950" y="0"/>
                    <a:pt x="525780" y="0"/>
                  </a:cubicBezTo>
                  <a:lnTo>
                    <a:pt x="10761980" y="0"/>
                  </a:lnTo>
                  <a:cubicBezTo>
                    <a:pt x="11052810" y="0"/>
                    <a:pt x="11287760" y="360046"/>
                    <a:pt x="11287760" y="805725"/>
                  </a:cubicBezTo>
                  <a:lnTo>
                    <a:pt x="11287760" y="8923308"/>
                  </a:lnTo>
                  <a:cubicBezTo>
                    <a:pt x="11287760" y="9368986"/>
                    <a:pt x="11052810" y="9729033"/>
                    <a:pt x="10761980" y="9729033"/>
                  </a:cubicBezTo>
                  <a:lnTo>
                    <a:pt x="525780" y="9729033"/>
                  </a:lnTo>
                  <a:cubicBezTo>
                    <a:pt x="236220" y="9730979"/>
                    <a:pt x="0" y="9370933"/>
                    <a:pt x="0" y="8925254"/>
                  </a:cubicBezTo>
                  <a:close/>
                </a:path>
              </a:pathLst>
            </a:custGeom>
            <a:blipFill>
              <a:blip r:embed="rId2"/>
              <a:stretch>
                <a:fillRect t="-2538" r="-11" b="32192"/>
              </a:stretch>
            </a:blipFill>
          </p:spPr>
          <p:txBody>
            <a:bodyPr/>
            <a:lstStyle/>
            <a:p>
              <a:endParaRPr lang="de-DE"/>
            </a:p>
          </p:txBody>
        </p:sp>
      </p:grpSp>
      <p:grpSp>
        <p:nvGrpSpPr>
          <p:cNvPr id="4" name="Group 4"/>
          <p:cNvGrpSpPr/>
          <p:nvPr/>
        </p:nvGrpSpPr>
        <p:grpSpPr>
          <a:xfrm>
            <a:off x="11413794" y="738823"/>
            <a:ext cx="6747064" cy="1633219"/>
            <a:chOff x="0" y="0"/>
            <a:chExt cx="8996086" cy="2177626"/>
          </a:xfrm>
        </p:grpSpPr>
        <p:sp>
          <p:nvSpPr>
            <p:cNvPr id="5" name="TextBox 5"/>
            <p:cNvSpPr txBox="1"/>
            <p:nvPr/>
          </p:nvSpPr>
          <p:spPr>
            <a:xfrm>
              <a:off x="0" y="-47625"/>
              <a:ext cx="8996086" cy="503131"/>
            </a:xfrm>
            <a:prstGeom prst="rect">
              <a:avLst/>
            </a:prstGeom>
          </p:spPr>
          <p:txBody>
            <a:bodyPr lIns="0" tIns="0" rIns="0" bIns="0" rtlCol="0" anchor="t">
              <a:spAutoFit/>
            </a:bodyPr>
            <a:lstStyle/>
            <a:p>
              <a:pPr algn="just">
                <a:lnSpc>
                  <a:spcPts val="3220"/>
                </a:lnSpc>
              </a:pPr>
              <a:endParaRPr/>
            </a:p>
          </p:txBody>
        </p:sp>
        <p:sp>
          <p:nvSpPr>
            <p:cNvPr id="6" name="TextBox 6"/>
            <p:cNvSpPr txBox="1"/>
            <p:nvPr/>
          </p:nvSpPr>
          <p:spPr>
            <a:xfrm>
              <a:off x="0" y="534881"/>
              <a:ext cx="8996086" cy="1642745"/>
            </a:xfrm>
            <a:prstGeom prst="rect">
              <a:avLst/>
            </a:prstGeom>
          </p:spPr>
          <p:txBody>
            <a:bodyPr lIns="0" tIns="0" rIns="0" bIns="0" rtlCol="0" anchor="t">
              <a:spAutoFit/>
            </a:bodyPr>
            <a:lstStyle/>
            <a:p>
              <a:pPr algn="just">
                <a:lnSpc>
                  <a:spcPts val="3359"/>
                </a:lnSpc>
              </a:pPr>
              <a:r>
                <a:rPr lang="en-US" sz="2399" b="1">
                  <a:solidFill>
                    <a:srgbClr val="E1A93D"/>
                  </a:solidFill>
                  <a:latin typeface="DM Sans Bold"/>
                  <a:ea typeface="DM Sans Bold"/>
                  <a:cs typeface="DM Sans Bold"/>
                  <a:sym typeface="DM Sans Bold"/>
                </a:rPr>
                <a:t>Direct outcomes </a:t>
              </a:r>
              <a:r>
                <a:rPr lang="en-US" sz="2399">
                  <a:solidFill>
                    <a:srgbClr val="737373"/>
                  </a:solidFill>
                  <a:latin typeface="DM Sans"/>
                  <a:ea typeface="DM Sans"/>
                  <a:cs typeface="DM Sans"/>
                  <a:sym typeface="DM Sans"/>
                </a:rPr>
                <a:t>= immediate and measurable results of activities (e.g., services delivered, participants reached).</a:t>
              </a:r>
            </a:p>
          </p:txBody>
        </p:sp>
      </p:grpSp>
      <p:sp>
        <p:nvSpPr>
          <p:cNvPr id="7" name="Freeform 7"/>
          <p:cNvSpPr/>
          <p:nvPr/>
        </p:nvSpPr>
        <p:spPr>
          <a:xfrm>
            <a:off x="0" y="-135423"/>
            <a:ext cx="4102978" cy="3133183"/>
          </a:xfrm>
          <a:custGeom>
            <a:avLst/>
            <a:gdLst/>
            <a:ahLst/>
            <a:cxnLst/>
            <a:rect l="l" t="t" r="r" b="b"/>
            <a:pathLst>
              <a:path w="4102978" h="3133183">
                <a:moveTo>
                  <a:pt x="0" y="0"/>
                </a:moveTo>
                <a:lnTo>
                  <a:pt x="4102978" y="0"/>
                </a:lnTo>
                <a:lnTo>
                  <a:pt x="4102978" y="3133184"/>
                </a:lnTo>
                <a:lnTo>
                  <a:pt x="0" y="31331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8" name="TextBox 8"/>
          <p:cNvSpPr txBox="1"/>
          <p:nvPr/>
        </p:nvSpPr>
        <p:spPr>
          <a:xfrm>
            <a:off x="4102978" y="6809567"/>
            <a:ext cx="11367159" cy="795020"/>
          </a:xfrm>
          <a:prstGeom prst="rect">
            <a:avLst/>
          </a:prstGeom>
        </p:spPr>
        <p:txBody>
          <a:bodyPr lIns="0" tIns="0" rIns="0" bIns="0" rtlCol="0" anchor="t">
            <a:spAutoFit/>
          </a:bodyPr>
          <a:lstStyle/>
          <a:p>
            <a:pPr algn="l">
              <a:lnSpc>
                <a:spcPts val="6160"/>
              </a:lnSpc>
            </a:pPr>
            <a:r>
              <a:rPr lang="en-US" sz="5600" b="1" spc="-280">
                <a:solidFill>
                  <a:srgbClr val="737373"/>
                </a:solidFill>
                <a:latin typeface="DM Sans Bold"/>
                <a:ea typeface="DM Sans Bold"/>
                <a:cs typeface="DM Sans Bold"/>
                <a:sym typeface="DM Sans Bold"/>
              </a:rPr>
              <a:t>Understanding Ripple Effects</a:t>
            </a:r>
          </a:p>
        </p:txBody>
      </p:sp>
      <p:grpSp>
        <p:nvGrpSpPr>
          <p:cNvPr id="9" name="Group 9"/>
          <p:cNvGrpSpPr/>
          <p:nvPr/>
        </p:nvGrpSpPr>
        <p:grpSpPr>
          <a:xfrm>
            <a:off x="11466741" y="2159102"/>
            <a:ext cx="6694117" cy="2052319"/>
            <a:chOff x="0" y="0"/>
            <a:chExt cx="8925489" cy="2736426"/>
          </a:xfrm>
        </p:grpSpPr>
        <p:sp>
          <p:nvSpPr>
            <p:cNvPr id="10" name="TextBox 10"/>
            <p:cNvSpPr txBox="1"/>
            <p:nvPr/>
          </p:nvSpPr>
          <p:spPr>
            <a:xfrm>
              <a:off x="0" y="-47625"/>
              <a:ext cx="8925489" cy="503131"/>
            </a:xfrm>
            <a:prstGeom prst="rect">
              <a:avLst/>
            </a:prstGeom>
          </p:spPr>
          <p:txBody>
            <a:bodyPr lIns="0" tIns="0" rIns="0" bIns="0" rtlCol="0" anchor="t">
              <a:spAutoFit/>
            </a:bodyPr>
            <a:lstStyle/>
            <a:p>
              <a:pPr algn="l">
                <a:lnSpc>
                  <a:spcPts val="3220"/>
                </a:lnSpc>
              </a:pPr>
              <a:endParaRPr/>
            </a:p>
          </p:txBody>
        </p:sp>
        <p:sp>
          <p:nvSpPr>
            <p:cNvPr id="11" name="TextBox 11"/>
            <p:cNvSpPr txBox="1"/>
            <p:nvPr/>
          </p:nvSpPr>
          <p:spPr>
            <a:xfrm>
              <a:off x="0" y="534881"/>
              <a:ext cx="8925489" cy="2201545"/>
            </a:xfrm>
            <a:prstGeom prst="rect">
              <a:avLst/>
            </a:prstGeom>
          </p:spPr>
          <p:txBody>
            <a:bodyPr lIns="0" tIns="0" rIns="0" bIns="0" rtlCol="0" anchor="t">
              <a:spAutoFit/>
            </a:bodyPr>
            <a:lstStyle/>
            <a:p>
              <a:pPr algn="just">
                <a:lnSpc>
                  <a:spcPts val="3359"/>
                </a:lnSpc>
              </a:pPr>
              <a:r>
                <a:rPr lang="en-US" sz="2399" b="1">
                  <a:solidFill>
                    <a:srgbClr val="E1A93D"/>
                  </a:solidFill>
                  <a:latin typeface="DM Sans Bold"/>
                  <a:ea typeface="DM Sans Bold"/>
                  <a:cs typeface="DM Sans Bold"/>
                  <a:sym typeface="DM Sans Bold"/>
                </a:rPr>
                <a:t>Ripple effects</a:t>
              </a:r>
              <a:r>
                <a:rPr lang="en-US" sz="2399">
                  <a:solidFill>
                    <a:srgbClr val="737373"/>
                  </a:solidFill>
                  <a:latin typeface="DM Sans"/>
                  <a:ea typeface="DM Sans"/>
                  <a:cs typeface="DM Sans"/>
                  <a:sym typeface="DM Sans"/>
                </a:rPr>
                <a:t> = secondary changes that move through wider networks, influencing policies, practices, and other actors beyond the direct scope</a:t>
              </a:r>
            </a:p>
          </p:txBody>
        </p:sp>
      </p:grpSp>
      <p:grpSp>
        <p:nvGrpSpPr>
          <p:cNvPr id="12" name="Group 12"/>
          <p:cNvGrpSpPr/>
          <p:nvPr/>
        </p:nvGrpSpPr>
        <p:grpSpPr>
          <a:xfrm>
            <a:off x="11466741" y="4005263"/>
            <a:ext cx="6694117" cy="2052319"/>
            <a:chOff x="0" y="0"/>
            <a:chExt cx="8925489" cy="2736426"/>
          </a:xfrm>
        </p:grpSpPr>
        <p:sp>
          <p:nvSpPr>
            <p:cNvPr id="13" name="TextBox 13"/>
            <p:cNvSpPr txBox="1"/>
            <p:nvPr/>
          </p:nvSpPr>
          <p:spPr>
            <a:xfrm>
              <a:off x="0" y="-47625"/>
              <a:ext cx="8925489" cy="503131"/>
            </a:xfrm>
            <a:prstGeom prst="rect">
              <a:avLst/>
            </a:prstGeom>
          </p:spPr>
          <p:txBody>
            <a:bodyPr lIns="0" tIns="0" rIns="0" bIns="0" rtlCol="0" anchor="t">
              <a:spAutoFit/>
            </a:bodyPr>
            <a:lstStyle/>
            <a:p>
              <a:pPr algn="l">
                <a:lnSpc>
                  <a:spcPts val="3220"/>
                </a:lnSpc>
              </a:pPr>
              <a:endParaRPr/>
            </a:p>
          </p:txBody>
        </p:sp>
        <p:sp>
          <p:nvSpPr>
            <p:cNvPr id="14" name="TextBox 14"/>
            <p:cNvSpPr txBox="1"/>
            <p:nvPr/>
          </p:nvSpPr>
          <p:spPr>
            <a:xfrm>
              <a:off x="0" y="534881"/>
              <a:ext cx="8925489" cy="2201545"/>
            </a:xfrm>
            <a:prstGeom prst="rect">
              <a:avLst/>
            </a:prstGeom>
          </p:spPr>
          <p:txBody>
            <a:bodyPr lIns="0" tIns="0" rIns="0" bIns="0" rtlCol="0" anchor="t">
              <a:spAutoFit/>
            </a:bodyPr>
            <a:lstStyle/>
            <a:p>
              <a:pPr algn="just">
                <a:lnSpc>
                  <a:spcPts val="3359"/>
                </a:lnSpc>
              </a:pPr>
              <a:r>
                <a:rPr lang="en-US" sz="2399" b="1">
                  <a:solidFill>
                    <a:srgbClr val="E1A93D"/>
                  </a:solidFill>
                  <a:latin typeface="DM Sans Bold"/>
                  <a:ea typeface="DM Sans Bold"/>
                  <a:cs typeface="DM Sans Bold"/>
                  <a:sym typeface="DM Sans Bold"/>
                </a:rPr>
                <a:t>Emergent outcomes </a:t>
              </a:r>
              <a:r>
                <a:rPr lang="en-US" sz="2399">
                  <a:solidFill>
                    <a:srgbClr val="737373"/>
                  </a:solidFill>
                  <a:latin typeface="DM Sans"/>
                  <a:ea typeface="DM Sans"/>
                  <a:cs typeface="DM Sans"/>
                  <a:sym typeface="DM Sans"/>
                </a:rPr>
                <a:t>= surprising or unintended shifts that arise from interactions, feedback loops, and collaborations within the system</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46698" y="1028700"/>
            <a:ext cx="5834069" cy="5028882"/>
            <a:chOff x="0" y="0"/>
            <a:chExt cx="11289030" cy="9730979"/>
          </a:xfrm>
        </p:grpSpPr>
        <p:sp>
          <p:nvSpPr>
            <p:cNvPr id="3" name="Freeform 3"/>
            <p:cNvSpPr/>
            <p:nvPr/>
          </p:nvSpPr>
          <p:spPr>
            <a:xfrm>
              <a:off x="0" y="0"/>
              <a:ext cx="11287760" cy="9730979"/>
            </a:xfrm>
            <a:custGeom>
              <a:avLst/>
              <a:gdLst/>
              <a:ahLst/>
              <a:cxnLst/>
              <a:rect l="l" t="t" r="r" b="b"/>
              <a:pathLst>
                <a:path w="11287760" h="9730979">
                  <a:moveTo>
                    <a:pt x="0" y="8925254"/>
                  </a:moveTo>
                  <a:lnTo>
                    <a:pt x="0" y="805725"/>
                  </a:lnTo>
                  <a:cubicBezTo>
                    <a:pt x="0" y="360046"/>
                    <a:pt x="234950" y="0"/>
                    <a:pt x="525780" y="0"/>
                  </a:cubicBezTo>
                  <a:lnTo>
                    <a:pt x="10761980" y="0"/>
                  </a:lnTo>
                  <a:cubicBezTo>
                    <a:pt x="11052810" y="0"/>
                    <a:pt x="11287760" y="360046"/>
                    <a:pt x="11287760" y="805725"/>
                  </a:cubicBezTo>
                  <a:lnTo>
                    <a:pt x="11287760" y="8923308"/>
                  </a:lnTo>
                  <a:cubicBezTo>
                    <a:pt x="11287760" y="9368986"/>
                    <a:pt x="11052810" y="9729033"/>
                    <a:pt x="10761980" y="9729033"/>
                  </a:cubicBezTo>
                  <a:lnTo>
                    <a:pt x="525780" y="9729033"/>
                  </a:lnTo>
                  <a:cubicBezTo>
                    <a:pt x="236220" y="9730979"/>
                    <a:pt x="0" y="9370933"/>
                    <a:pt x="0" y="8925254"/>
                  </a:cubicBezTo>
                  <a:close/>
                </a:path>
              </a:pathLst>
            </a:custGeom>
            <a:blipFill>
              <a:blip r:embed="rId2"/>
              <a:stretch>
                <a:fillRect t="-2538" r="-11" b="32192"/>
              </a:stretch>
            </a:blipFill>
          </p:spPr>
          <p:txBody>
            <a:bodyPr/>
            <a:lstStyle/>
            <a:p>
              <a:endParaRPr lang="de-DE"/>
            </a:p>
          </p:txBody>
        </p:sp>
      </p:grpSp>
      <p:sp>
        <p:nvSpPr>
          <p:cNvPr id="4" name="Freeform 4"/>
          <p:cNvSpPr/>
          <p:nvPr/>
        </p:nvSpPr>
        <p:spPr>
          <a:xfrm>
            <a:off x="0" y="-135423"/>
            <a:ext cx="4102978" cy="3133183"/>
          </a:xfrm>
          <a:custGeom>
            <a:avLst/>
            <a:gdLst/>
            <a:ahLst/>
            <a:cxnLst/>
            <a:rect l="l" t="t" r="r" b="b"/>
            <a:pathLst>
              <a:path w="4102978" h="3133183">
                <a:moveTo>
                  <a:pt x="0" y="0"/>
                </a:moveTo>
                <a:lnTo>
                  <a:pt x="4102978" y="0"/>
                </a:lnTo>
                <a:lnTo>
                  <a:pt x="4102978" y="3133184"/>
                </a:lnTo>
                <a:lnTo>
                  <a:pt x="0" y="31331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5" name="TextBox 5"/>
          <p:cNvSpPr txBox="1"/>
          <p:nvPr/>
        </p:nvSpPr>
        <p:spPr>
          <a:xfrm>
            <a:off x="4102978" y="6809567"/>
            <a:ext cx="11367159" cy="795020"/>
          </a:xfrm>
          <a:prstGeom prst="rect">
            <a:avLst/>
          </a:prstGeom>
        </p:spPr>
        <p:txBody>
          <a:bodyPr lIns="0" tIns="0" rIns="0" bIns="0" rtlCol="0" anchor="t">
            <a:spAutoFit/>
          </a:bodyPr>
          <a:lstStyle/>
          <a:p>
            <a:pPr algn="l">
              <a:lnSpc>
                <a:spcPts val="6160"/>
              </a:lnSpc>
            </a:pPr>
            <a:r>
              <a:rPr lang="en-US" sz="5600" b="1" spc="-280">
                <a:solidFill>
                  <a:srgbClr val="737373"/>
                </a:solidFill>
                <a:latin typeface="DM Sans Bold"/>
                <a:ea typeface="DM Sans Bold"/>
                <a:cs typeface="DM Sans Bold"/>
                <a:sym typeface="DM Sans Bold"/>
              </a:rPr>
              <a:t>Understanding Ripple Effects</a:t>
            </a:r>
          </a:p>
        </p:txBody>
      </p:sp>
      <p:sp>
        <p:nvSpPr>
          <p:cNvPr id="6" name="TextBox 6"/>
          <p:cNvSpPr txBox="1"/>
          <p:nvPr/>
        </p:nvSpPr>
        <p:spPr>
          <a:xfrm>
            <a:off x="901558" y="8021166"/>
            <a:ext cx="17386442" cy="1663065"/>
          </a:xfrm>
          <a:prstGeom prst="rect">
            <a:avLst/>
          </a:prstGeom>
        </p:spPr>
        <p:txBody>
          <a:bodyPr lIns="0" tIns="0" rIns="0" bIns="0" rtlCol="0" anchor="t">
            <a:spAutoFit/>
          </a:bodyPr>
          <a:lstStyle/>
          <a:p>
            <a:pPr algn="l">
              <a:lnSpc>
                <a:spcPts val="3359"/>
              </a:lnSpc>
              <a:spcBef>
                <a:spcPct val="0"/>
              </a:spcBef>
            </a:pPr>
            <a:r>
              <a:rPr lang="en-US" sz="2399">
                <a:solidFill>
                  <a:srgbClr val="727171"/>
                </a:solidFill>
                <a:latin typeface="DM Sans"/>
                <a:ea typeface="DM Sans"/>
                <a:cs typeface="DM Sans"/>
                <a:sym typeface="DM Sans"/>
              </a:rPr>
              <a:t>Like ripples expanding outward from a single drop in water, </a:t>
            </a:r>
            <a:r>
              <a:rPr lang="en-US" sz="2399" b="1">
                <a:solidFill>
                  <a:srgbClr val="727171"/>
                </a:solidFill>
                <a:latin typeface="DM Sans Bold"/>
                <a:ea typeface="DM Sans Bold"/>
                <a:cs typeface="DM Sans Bold"/>
                <a:sym typeface="DM Sans Bold"/>
              </a:rPr>
              <a:t>the impacts of social innovation rarely stop with the immediate results. </a:t>
            </a:r>
            <a:r>
              <a:rPr lang="en-US" sz="2399">
                <a:solidFill>
                  <a:srgbClr val="727171"/>
                </a:solidFill>
                <a:latin typeface="DM Sans"/>
                <a:ea typeface="DM Sans"/>
                <a:cs typeface="DM Sans"/>
                <a:sym typeface="DM Sans"/>
              </a:rPr>
              <a:t>Direct outcomes are the first layer of change, such as the number of people served or a new program launched. Ripple effects occur when those immediate changes influence connected actors, inspire replication, or shift local policies and practices.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BCBCD"/>
        </a:solidFill>
        <a:effectLst/>
      </p:bgPr>
    </p:bg>
    <p:spTree>
      <p:nvGrpSpPr>
        <p:cNvPr id="1" name=""/>
        <p:cNvGrpSpPr/>
        <p:nvPr/>
      </p:nvGrpSpPr>
      <p:grpSpPr>
        <a:xfrm>
          <a:off x="0" y="0"/>
          <a:ext cx="0" cy="0"/>
          <a:chOff x="0" y="0"/>
          <a:chExt cx="0" cy="0"/>
        </a:xfrm>
      </p:grpSpPr>
      <p:grpSp>
        <p:nvGrpSpPr>
          <p:cNvPr id="2" name="Group 2"/>
          <p:cNvGrpSpPr/>
          <p:nvPr/>
        </p:nvGrpSpPr>
        <p:grpSpPr>
          <a:xfrm>
            <a:off x="-685800" y="-1369275"/>
            <a:ext cx="9829800" cy="12306300"/>
            <a:chOff x="0" y="0"/>
            <a:chExt cx="1828828" cy="2289579"/>
          </a:xfrm>
        </p:grpSpPr>
        <p:sp>
          <p:nvSpPr>
            <p:cNvPr id="3" name="Freeform 3"/>
            <p:cNvSpPr/>
            <p:nvPr/>
          </p:nvSpPr>
          <p:spPr>
            <a:xfrm>
              <a:off x="0" y="0"/>
              <a:ext cx="1828828" cy="2289579"/>
            </a:xfrm>
            <a:custGeom>
              <a:avLst/>
              <a:gdLst/>
              <a:ahLst/>
              <a:cxnLst/>
              <a:rect l="l" t="t" r="r" b="b"/>
              <a:pathLst>
                <a:path w="1828828" h="2289579">
                  <a:moveTo>
                    <a:pt x="0" y="0"/>
                  </a:moveTo>
                  <a:lnTo>
                    <a:pt x="1828828" y="0"/>
                  </a:lnTo>
                  <a:lnTo>
                    <a:pt x="1828828" y="2289579"/>
                  </a:lnTo>
                  <a:lnTo>
                    <a:pt x="0" y="2289579"/>
                  </a:lnTo>
                  <a:close/>
                </a:path>
              </a:pathLst>
            </a:custGeom>
            <a:solidFill>
              <a:srgbClr val="F2F4F5">
                <a:alpha val="92941"/>
              </a:srgbClr>
            </a:solidFill>
          </p:spPr>
          <p:txBody>
            <a:bodyPr/>
            <a:lstStyle/>
            <a:p>
              <a:endParaRPr lang="de-DE"/>
            </a:p>
          </p:txBody>
        </p:sp>
      </p:grpSp>
      <p:sp>
        <p:nvSpPr>
          <p:cNvPr id="4" name="TextBox 4"/>
          <p:cNvSpPr txBox="1"/>
          <p:nvPr/>
        </p:nvSpPr>
        <p:spPr>
          <a:xfrm>
            <a:off x="642002" y="2978740"/>
            <a:ext cx="7972191" cy="3017520"/>
          </a:xfrm>
          <a:prstGeom prst="rect">
            <a:avLst/>
          </a:prstGeom>
        </p:spPr>
        <p:txBody>
          <a:bodyPr lIns="0" tIns="0" rIns="0" bIns="0" rtlCol="0" anchor="t">
            <a:spAutoFit/>
          </a:bodyPr>
          <a:lstStyle/>
          <a:p>
            <a:pPr algn="ctr">
              <a:lnSpc>
                <a:spcPts val="7800"/>
              </a:lnSpc>
            </a:pPr>
            <a:r>
              <a:rPr lang="en-US" sz="7800">
                <a:solidFill>
                  <a:srgbClr val="194597"/>
                </a:solidFill>
                <a:latin typeface="DM Sans"/>
                <a:ea typeface="DM Sans"/>
                <a:cs typeface="DM Sans"/>
                <a:sym typeface="DM Sans"/>
              </a:rPr>
              <a:t>Can you name example of the ripple effect?</a:t>
            </a:r>
          </a:p>
        </p:txBody>
      </p:sp>
      <p:sp>
        <p:nvSpPr>
          <p:cNvPr id="5" name="Freeform 5"/>
          <p:cNvSpPr/>
          <p:nvPr/>
        </p:nvSpPr>
        <p:spPr>
          <a:xfrm>
            <a:off x="14185022" y="0"/>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6" name="Freeform 6"/>
          <p:cNvSpPr/>
          <p:nvPr/>
        </p:nvSpPr>
        <p:spPr>
          <a:xfrm>
            <a:off x="10120666" y="805496"/>
            <a:ext cx="7138634" cy="6710316"/>
          </a:xfrm>
          <a:custGeom>
            <a:avLst/>
            <a:gdLst/>
            <a:ahLst/>
            <a:cxnLst/>
            <a:rect l="l" t="t" r="r" b="b"/>
            <a:pathLst>
              <a:path w="7138634" h="6710316">
                <a:moveTo>
                  <a:pt x="0" y="0"/>
                </a:moveTo>
                <a:lnTo>
                  <a:pt x="7138634" y="0"/>
                </a:lnTo>
                <a:lnTo>
                  <a:pt x="7138634" y="6710316"/>
                </a:lnTo>
                <a:lnTo>
                  <a:pt x="0" y="67103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7" name="TextBox 7"/>
          <p:cNvSpPr txBox="1"/>
          <p:nvPr/>
        </p:nvSpPr>
        <p:spPr>
          <a:xfrm>
            <a:off x="10120666" y="8533344"/>
            <a:ext cx="7972191" cy="1036320"/>
          </a:xfrm>
          <a:prstGeom prst="rect">
            <a:avLst/>
          </a:prstGeom>
        </p:spPr>
        <p:txBody>
          <a:bodyPr lIns="0" tIns="0" rIns="0" bIns="0" rtlCol="0" anchor="t">
            <a:spAutoFit/>
          </a:bodyPr>
          <a:lstStyle/>
          <a:p>
            <a:pPr algn="l">
              <a:lnSpc>
                <a:spcPts val="7800"/>
              </a:lnSpc>
            </a:pPr>
            <a:r>
              <a:rPr lang="en-US" sz="7800">
                <a:solidFill>
                  <a:srgbClr val="194597"/>
                </a:solidFill>
                <a:latin typeface="DM Sans"/>
                <a:ea typeface="DM Sans"/>
                <a:cs typeface="DM Sans"/>
                <a:sym typeface="DM Sans"/>
              </a:rPr>
              <a:t>Let's discuss!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BCBCD"/>
        </a:solidFill>
        <a:effectLst/>
      </p:bgPr>
    </p:bg>
    <p:spTree>
      <p:nvGrpSpPr>
        <p:cNvPr id="1" name=""/>
        <p:cNvGrpSpPr/>
        <p:nvPr/>
      </p:nvGrpSpPr>
      <p:grpSpPr>
        <a:xfrm>
          <a:off x="0" y="0"/>
          <a:ext cx="0" cy="0"/>
          <a:chOff x="0" y="0"/>
          <a:chExt cx="0" cy="0"/>
        </a:xfrm>
      </p:grpSpPr>
      <p:grpSp>
        <p:nvGrpSpPr>
          <p:cNvPr id="2" name="Group 2"/>
          <p:cNvGrpSpPr/>
          <p:nvPr/>
        </p:nvGrpSpPr>
        <p:grpSpPr>
          <a:xfrm>
            <a:off x="-685800" y="-1369275"/>
            <a:ext cx="9829800" cy="12306300"/>
            <a:chOff x="0" y="0"/>
            <a:chExt cx="1828828" cy="2289579"/>
          </a:xfrm>
        </p:grpSpPr>
        <p:sp>
          <p:nvSpPr>
            <p:cNvPr id="3" name="Freeform 3"/>
            <p:cNvSpPr/>
            <p:nvPr/>
          </p:nvSpPr>
          <p:spPr>
            <a:xfrm>
              <a:off x="0" y="0"/>
              <a:ext cx="1828828" cy="2289579"/>
            </a:xfrm>
            <a:custGeom>
              <a:avLst/>
              <a:gdLst/>
              <a:ahLst/>
              <a:cxnLst/>
              <a:rect l="l" t="t" r="r" b="b"/>
              <a:pathLst>
                <a:path w="1828828" h="2289579">
                  <a:moveTo>
                    <a:pt x="0" y="0"/>
                  </a:moveTo>
                  <a:lnTo>
                    <a:pt x="1828828" y="0"/>
                  </a:lnTo>
                  <a:lnTo>
                    <a:pt x="1828828" y="2289579"/>
                  </a:lnTo>
                  <a:lnTo>
                    <a:pt x="0" y="2289579"/>
                  </a:lnTo>
                  <a:close/>
                </a:path>
              </a:pathLst>
            </a:custGeom>
            <a:solidFill>
              <a:srgbClr val="F2F4F5">
                <a:alpha val="92941"/>
              </a:srgbClr>
            </a:solidFill>
          </p:spPr>
          <p:txBody>
            <a:bodyPr/>
            <a:lstStyle/>
            <a:p>
              <a:endParaRPr lang="de-DE"/>
            </a:p>
          </p:txBody>
        </p:sp>
      </p:grpSp>
      <p:sp>
        <p:nvSpPr>
          <p:cNvPr id="4" name="TextBox 4"/>
          <p:cNvSpPr txBox="1"/>
          <p:nvPr/>
        </p:nvSpPr>
        <p:spPr>
          <a:xfrm>
            <a:off x="642002" y="2978740"/>
            <a:ext cx="7972191" cy="3017520"/>
          </a:xfrm>
          <a:prstGeom prst="rect">
            <a:avLst/>
          </a:prstGeom>
        </p:spPr>
        <p:txBody>
          <a:bodyPr lIns="0" tIns="0" rIns="0" bIns="0" rtlCol="0" anchor="t">
            <a:spAutoFit/>
          </a:bodyPr>
          <a:lstStyle/>
          <a:p>
            <a:pPr algn="ctr">
              <a:lnSpc>
                <a:spcPts val="7800"/>
              </a:lnSpc>
            </a:pPr>
            <a:r>
              <a:rPr lang="en-US" sz="7800">
                <a:solidFill>
                  <a:srgbClr val="194597"/>
                </a:solidFill>
                <a:latin typeface="DM Sans"/>
                <a:ea typeface="DM Sans"/>
                <a:cs typeface="DM Sans"/>
                <a:sym typeface="DM Sans"/>
              </a:rPr>
              <a:t>Importance of relevant measurment</a:t>
            </a:r>
          </a:p>
        </p:txBody>
      </p:sp>
      <p:sp>
        <p:nvSpPr>
          <p:cNvPr id="5" name="Freeform 5"/>
          <p:cNvSpPr/>
          <p:nvPr/>
        </p:nvSpPr>
        <p:spPr>
          <a:xfrm>
            <a:off x="14185022" y="0"/>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4260" y="1216819"/>
            <a:ext cx="5834069" cy="5028882"/>
            <a:chOff x="0" y="0"/>
            <a:chExt cx="11289030" cy="9730979"/>
          </a:xfrm>
        </p:grpSpPr>
        <p:sp>
          <p:nvSpPr>
            <p:cNvPr id="3" name="Freeform 3"/>
            <p:cNvSpPr/>
            <p:nvPr/>
          </p:nvSpPr>
          <p:spPr>
            <a:xfrm>
              <a:off x="0" y="0"/>
              <a:ext cx="11287760" cy="9730979"/>
            </a:xfrm>
            <a:custGeom>
              <a:avLst/>
              <a:gdLst/>
              <a:ahLst/>
              <a:cxnLst/>
              <a:rect l="l" t="t" r="r" b="b"/>
              <a:pathLst>
                <a:path w="11287760" h="9730979">
                  <a:moveTo>
                    <a:pt x="0" y="8925254"/>
                  </a:moveTo>
                  <a:lnTo>
                    <a:pt x="0" y="805725"/>
                  </a:lnTo>
                  <a:cubicBezTo>
                    <a:pt x="0" y="360046"/>
                    <a:pt x="234950" y="0"/>
                    <a:pt x="525780" y="0"/>
                  </a:cubicBezTo>
                  <a:lnTo>
                    <a:pt x="10761980" y="0"/>
                  </a:lnTo>
                  <a:cubicBezTo>
                    <a:pt x="11052810" y="0"/>
                    <a:pt x="11287760" y="360046"/>
                    <a:pt x="11287760" y="805725"/>
                  </a:cubicBezTo>
                  <a:lnTo>
                    <a:pt x="11287760" y="8923308"/>
                  </a:lnTo>
                  <a:cubicBezTo>
                    <a:pt x="11287760" y="9368986"/>
                    <a:pt x="11052810" y="9729033"/>
                    <a:pt x="10761980" y="9729033"/>
                  </a:cubicBezTo>
                  <a:lnTo>
                    <a:pt x="525780" y="9729033"/>
                  </a:lnTo>
                  <a:cubicBezTo>
                    <a:pt x="236220" y="9730979"/>
                    <a:pt x="0" y="9370933"/>
                    <a:pt x="0" y="8925254"/>
                  </a:cubicBezTo>
                  <a:close/>
                </a:path>
              </a:pathLst>
            </a:custGeom>
            <a:blipFill>
              <a:blip r:embed="rId2"/>
              <a:stretch>
                <a:fillRect t="-6043" r="-11" b="28687"/>
              </a:stretch>
            </a:blipFill>
          </p:spPr>
          <p:txBody>
            <a:bodyPr/>
            <a:lstStyle/>
            <a:p>
              <a:endParaRPr lang="de-DE"/>
            </a:p>
          </p:txBody>
        </p:sp>
      </p:grpSp>
      <p:grpSp>
        <p:nvGrpSpPr>
          <p:cNvPr id="4" name="Group 4"/>
          <p:cNvGrpSpPr/>
          <p:nvPr/>
        </p:nvGrpSpPr>
        <p:grpSpPr>
          <a:xfrm>
            <a:off x="10512236" y="840581"/>
            <a:ext cx="6747064" cy="5405119"/>
            <a:chOff x="0" y="0"/>
            <a:chExt cx="8996086" cy="7206826"/>
          </a:xfrm>
        </p:grpSpPr>
        <p:sp>
          <p:nvSpPr>
            <p:cNvPr id="5" name="TextBox 5"/>
            <p:cNvSpPr txBox="1"/>
            <p:nvPr/>
          </p:nvSpPr>
          <p:spPr>
            <a:xfrm>
              <a:off x="0" y="-47625"/>
              <a:ext cx="8996086" cy="503131"/>
            </a:xfrm>
            <a:prstGeom prst="rect">
              <a:avLst/>
            </a:prstGeom>
          </p:spPr>
          <p:txBody>
            <a:bodyPr lIns="0" tIns="0" rIns="0" bIns="0" rtlCol="0" anchor="t">
              <a:spAutoFit/>
            </a:bodyPr>
            <a:lstStyle/>
            <a:p>
              <a:pPr algn="just">
                <a:lnSpc>
                  <a:spcPts val="3220"/>
                </a:lnSpc>
              </a:pPr>
              <a:endParaRPr/>
            </a:p>
          </p:txBody>
        </p:sp>
        <p:sp>
          <p:nvSpPr>
            <p:cNvPr id="6" name="TextBox 6"/>
            <p:cNvSpPr txBox="1"/>
            <p:nvPr/>
          </p:nvSpPr>
          <p:spPr>
            <a:xfrm>
              <a:off x="0" y="534881"/>
              <a:ext cx="8996086" cy="6671945"/>
            </a:xfrm>
            <a:prstGeom prst="rect">
              <a:avLst/>
            </a:prstGeom>
          </p:spPr>
          <p:txBody>
            <a:bodyPr lIns="0" tIns="0" rIns="0" bIns="0" rtlCol="0" anchor="t">
              <a:spAutoFit/>
            </a:bodyPr>
            <a:lstStyle/>
            <a:p>
              <a:pPr algn="just">
                <a:lnSpc>
                  <a:spcPts val="3359"/>
                </a:lnSpc>
              </a:pPr>
              <a:r>
                <a:rPr lang="en-US" sz="2399" b="1">
                  <a:solidFill>
                    <a:srgbClr val="E1A93D"/>
                  </a:solidFill>
                  <a:latin typeface="DM Sans Bold"/>
                  <a:ea typeface="DM Sans Bold"/>
                  <a:cs typeface="DM Sans Bold"/>
                  <a:sym typeface="DM Sans Bold"/>
                </a:rPr>
                <a:t>Limitations of conventional evaluation approaches:</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Short time horizons: pressure for results within 1–2 years</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Attribution bias: overemphasis on proving cause-effect</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Output obsession: focus on counting activities rather than outcomes</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Blind spots: failure to capture power dynamics, cultural shifts, or unintended consequences</a:t>
              </a:r>
            </a:p>
            <a:p>
              <a:pPr algn="just">
                <a:lnSpc>
                  <a:spcPts val="3359"/>
                </a:lnSpc>
              </a:pPr>
              <a:endParaRPr lang="en-US" sz="2399">
                <a:solidFill>
                  <a:srgbClr val="737373"/>
                </a:solidFill>
                <a:latin typeface="DM Sans"/>
                <a:ea typeface="DM Sans"/>
                <a:cs typeface="DM Sans"/>
                <a:sym typeface="DM Sans"/>
              </a:endParaRPr>
            </a:p>
          </p:txBody>
        </p:sp>
      </p:grpSp>
      <p:sp>
        <p:nvSpPr>
          <p:cNvPr id="7" name="TextBox 7"/>
          <p:cNvSpPr txBox="1"/>
          <p:nvPr/>
        </p:nvSpPr>
        <p:spPr>
          <a:xfrm>
            <a:off x="1988590" y="6556209"/>
            <a:ext cx="13418648" cy="795020"/>
          </a:xfrm>
          <a:prstGeom prst="rect">
            <a:avLst/>
          </a:prstGeom>
        </p:spPr>
        <p:txBody>
          <a:bodyPr lIns="0" tIns="0" rIns="0" bIns="0" rtlCol="0" anchor="t">
            <a:spAutoFit/>
          </a:bodyPr>
          <a:lstStyle/>
          <a:p>
            <a:pPr algn="l">
              <a:lnSpc>
                <a:spcPts val="6160"/>
              </a:lnSpc>
            </a:pPr>
            <a:r>
              <a:rPr lang="en-US" sz="5600" b="1" spc="-280">
                <a:solidFill>
                  <a:srgbClr val="737373"/>
                </a:solidFill>
                <a:latin typeface="DM Sans Bold"/>
                <a:ea typeface="DM Sans Bold"/>
                <a:cs typeface="DM Sans Bold"/>
                <a:sym typeface="DM Sans Bold"/>
              </a:rPr>
              <a:t>Why traditional measurement falls short</a:t>
            </a:r>
          </a:p>
        </p:txBody>
      </p:sp>
      <p:sp>
        <p:nvSpPr>
          <p:cNvPr id="8" name="TextBox 8"/>
          <p:cNvSpPr txBox="1"/>
          <p:nvPr/>
        </p:nvSpPr>
        <p:spPr>
          <a:xfrm>
            <a:off x="11466741" y="2111477"/>
            <a:ext cx="6694117" cy="389254"/>
          </a:xfrm>
          <a:prstGeom prst="rect">
            <a:avLst/>
          </a:prstGeom>
        </p:spPr>
        <p:txBody>
          <a:bodyPr lIns="0" tIns="0" rIns="0" bIns="0" rtlCol="0" anchor="t">
            <a:spAutoFit/>
          </a:bodyPr>
          <a:lstStyle/>
          <a:p>
            <a:pPr algn="l">
              <a:lnSpc>
                <a:spcPts val="3220"/>
              </a:lnSpc>
            </a:pPr>
            <a:endParaRPr/>
          </a:p>
        </p:txBody>
      </p:sp>
      <p:sp>
        <p:nvSpPr>
          <p:cNvPr id="9" name="TextBox 9"/>
          <p:cNvSpPr txBox="1"/>
          <p:nvPr/>
        </p:nvSpPr>
        <p:spPr>
          <a:xfrm>
            <a:off x="11466741" y="3957638"/>
            <a:ext cx="6694117" cy="389254"/>
          </a:xfrm>
          <a:prstGeom prst="rect">
            <a:avLst/>
          </a:prstGeom>
        </p:spPr>
        <p:txBody>
          <a:bodyPr lIns="0" tIns="0" rIns="0" bIns="0" rtlCol="0" anchor="t">
            <a:spAutoFit/>
          </a:bodyPr>
          <a:lstStyle/>
          <a:p>
            <a:pPr algn="l">
              <a:lnSpc>
                <a:spcPts val="3220"/>
              </a:lnSpc>
            </a:pPr>
            <a:endParaRPr/>
          </a:p>
        </p:txBody>
      </p:sp>
      <p:sp>
        <p:nvSpPr>
          <p:cNvPr id="10" name="TextBox 10"/>
          <p:cNvSpPr txBox="1"/>
          <p:nvPr/>
        </p:nvSpPr>
        <p:spPr>
          <a:xfrm>
            <a:off x="901558" y="7556962"/>
            <a:ext cx="17386442" cy="2501265"/>
          </a:xfrm>
          <a:prstGeom prst="rect">
            <a:avLst/>
          </a:prstGeom>
        </p:spPr>
        <p:txBody>
          <a:bodyPr lIns="0" tIns="0" rIns="0" bIns="0" rtlCol="0" anchor="t">
            <a:spAutoFit/>
          </a:bodyPr>
          <a:lstStyle/>
          <a:p>
            <a:pPr algn="l">
              <a:lnSpc>
                <a:spcPts val="3359"/>
              </a:lnSpc>
              <a:spcBef>
                <a:spcPct val="0"/>
              </a:spcBef>
            </a:pPr>
            <a:r>
              <a:rPr lang="en-US" sz="2399">
                <a:solidFill>
                  <a:srgbClr val="727171"/>
                </a:solidFill>
                <a:latin typeface="DM Sans"/>
                <a:ea typeface="DM Sans"/>
                <a:cs typeface="DM Sans"/>
                <a:sym typeface="DM Sans"/>
              </a:rPr>
              <a:t>Traditional monitoring and evaluation tools are not designed for the complexity of systems change. They assume change is linear, attributable to a single intervention, and measurable in the short term. Funders often request quick results, but systemic transformation requires a longer horizon — sometimes decades. Similarly, attempts to isolate impact to one organization ignore the collective and distributed nature of change. When evaluations prioritize outputs such as the number of workshops held or participants trained, they risk missing the deeper transformation happening in relationships, trust, and cultural narratives.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4260" y="1216819"/>
            <a:ext cx="5834069" cy="5028882"/>
            <a:chOff x="0" y="0"/>
            <a:chExt cx="11289030" cy="9730979"/>
          </a:xfrm>
        </p:grpSpPr>
        <p:sp>
          <p:nvSpPr>
            <p:cNvPr id="3" name="Freeform 3"/>
            <p:cNvSpPr/>
            <p:nvPr/>
          </p:nvSpPr>
          <p:spPr>
            <a:xfrm>
              <a:off x="0" y="0"/>
              <a:ext cx="11287760" cy="9730979"/>
            </a:xfrm>
            <a:custGeom>
              <a:avLst/>
              <a:gdLst/>
              <a:ahLst/>
              <a:cxnLst/>
              <a:rect l="l" t="t" r="r" b="b"/>
              <a:pathLst>
                <a:path w="11287760" h="9730979">
                  <a:moveTo>
                    <a:pt x="0" y="8925254"/>
                  </a:moveTo>
                  <a:lnTo>
                    <a:pt x="0" y="805725"/>
                  </a:lnTo>
                  <a:cubicBezTo>
                    <a:pt x="0" y="360046"/>
                    <a:pt x="234950" y="0"/>
                    <a:pt x="525780" y="0"/>
                  </a:cubicBezTo>
                  <a:lnTo>
                    <a:pt x="10761980" y="0"/>
                  </a:lnTo>
                  <a:cubicBezTo>
                    <a:pt x="11052810" y="0"/>
                    <a:pt x="11287760" y="360046"/>
                    <a:pt x="11287760" y="805725"/>
                  </a:cubicBezTo>
                  <a:lnTo>
                    <a:pt x="11287760" y="8923308"/>
                  </a:lnTo>
                  <a:cubicBezTo>
                    <a:pt x="11287760" y="9368986"/>
                    <a:pt x="11052810" y="9729033"/>
                    <a:pt x="10761980" y="9729033"/>
                  </a:cubicBezTo>
                  <a:lnTo>
                    <a:pt x="525780" y="9729033"/>
                  </a:lnTo>
                  <a:cubicBezTo>
                    <a:pt x="236220" y="9730979"/>
                    <a:pt x="0" y="9370933"/>
                    <a:pt x="0" y="8925254"/>
                  </a:cubicBezTo>
                  <a:close/>
                </a:path>
              </a:pathLst>
            </a:custGeom>
            <a:blipFill>
              <a:blip r:embed="rId2"/>
              <a:stretch>
                <a:fillRect l="-14927" r="-14927"/>
              </a:stretch>
            </a:blipFill>
          </p:spPr>
          <p:txBody>
            <a:bodyPr/>
            <a:lstStyle/>
            <a:p>
              <a:endParaRPr lang="de-DE"/>
            </a:p>
          </p:txBody>
        </p:sp>
      </p:grpSp>
      <p:grpSp>
        <p:nvGrpSpPr>
          <p:cNvPr id="4" name="Group 4"/>
          <p:cNvGrpSpPr/>
          <p:nvPr/>
        </p:nvGrpSpPr>
        <p:grpSpPr>
          <a:xfrm>
            <a:off x="10512236" y="840581"/>
            <a:ext cx="6747064" cy="5824219"/>
            <a:chOff x="0" y="0"/>
            <a:chExt cx="8996086" cy="7765626"/>
          </a:xfrm>
        </p:grpSpPr>
        <p:sp>
          <p:nvSpPr>
            <p:cNvPr id="5" name="TextBox 5"/>
            <p:cNvSpPr txBox="1"/>
            <p:nvPr/>
          </p:nvSpPr>
          <p:spPr>
            <a:xfrm>
              <a:off x="0" y="-47625"/>
              <a:ext cx="8996086" cy="503131"/>
            </a:xfrm>
            <a:prstGeom prst="rect">
              <a:avLst/>
            </a:prstGeom>
          </p:spPr>
          <p:txBody>
            <a:bodyPr lIns="0" tIns="0" rIns="0" bIns="0" rtlCol="0" anchor="t">
              <a:spAutoFit/>
            </a:bodyPr>
            <a:lstStyle/>
            <a:p>
              <a:pPr algn="just">
                <a:lnSpc>
                  <a:spcPts val="3220"/>
                </a:lnSpc>
              </a:pPr>
              <a:endParaRPr/>
            </a:p>
          </p:txBody>
        </p:sp>
        <p:sp>
          <p:nvSpPr>
            <p:cNvPr id="6" name="TextBox 6"/>
            <p:cNvSpPr txBox="1"/>
            <p:nvPr/>
          </p:nvSpPr>
          <p:spPr>
            <a:xfrm>
              <a:off x="0" y="534881"/>
              <a:ext cx="8996086" cy="7230745"/>
            </a:xfrm>
            <a:prstGeom prst="rect">
              <a:avLst/>
            </a:prstGeom>
          </p:spPr>
          <p:txBody>
            <a:bodyPr lIns="0" tIns="0" rIns="0" bIns="0" rtlCol="0" anchor="t">
              <a:spAutoFit/>
            </a:bodyPr>
            <a:lstStyle/>
            <a:p>
              <a:pPr algn="just">
                <a:lnSpc>
                  <a:spcPts val="3359"/>
                </a:lnSpc>
              </a:pPr>
              <a:r>
                <a:rPr lang="en-US" sz="2399" b="1">
                  <a:solidFill>
                    <a:srgbClr val="E1A93D"/>
                  </a:solidFill>
                  <a:latin typeface="DM Sans Bold"/>
                  <a:ea typeface="DM Sans Bold"/>
                  <a:cs typeface="DM Sans Bold"/>
                  <a:sym typeface="DM Sans Bold"/>
                </a:rPr>
                <a:t>Measuring the health of systems requires indicators that look beyond single organizations:</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Network density, centrality, and diversity — how connected and inclusive the system is</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Levels of trust, reciprocity, and quality of collaboration</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Policy and practice changes that embed systemic improvements</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Narrative shifts in public discourse and media representation</a:t>
              </a:r>
            </a:p>
            <a:p>
              <a:pPr algn="just">
                <a:lnSpc>
                  <a:spcPts val="3359"/>
                </a:lnSpc>
              </a:pPr>
              <a:endParaRPr lang="en-US" sz="2399">
                <a:solidFill>
                  <a:srgbClr val="737373"/>
                </a:solidFill>
                <a:latin typeface="DM Sans"/>
                <a:ea typeface="DM Sans"/>
                <a:cs typeface="DM Sans"/>
                <a:sym typeface="DM Sans"/>
              </a:endParaRPr>
            </a:p>
            <a:p>
              <a:pPr algn="just">
                <a:lnSpc>
                  <a:spcPts val="3359"/>
                </a:lnSpc>
              </a:pPr>
              <a:endParaRPr lang="en-US" sz="2399">
                <a:solidFill>
                  <a:srgbClr val="737373"/>
                </a:solidFill>
                <a:latin typeface="DM Sans"/>
                <a:ea typeface="DM Sans"/>
                <a:cs typeface="DM Sans"/>
                <a:sym typeface="DM Sans"/>
              </a:endParaRPr>
            </a:p>
          </p:txBody>
        </p:sp>
      </p:grpSp>
      <p:sp>
        <p:nvSpPr>
          <p:cNvPr id="7" name="TextBox 7"/>
          <p:cNvSpPr txBox="1"/>
          <p:nvPr/>
        </p:nvSpPr>
        <p:spPr>
          <a:xfrm>
            <a:off x="2114388" y="6556209"/>
            <a:ext cx="13418648" cy="795020"/>
          </a:xfrm>
          <a:prstGeom prst="rect">
            <a:avLst/>
          </a:prstGeom>
        </p:spPr>
        <p:txBody>
          <a:bodyPr lIns="0" tIns="0" rIns="0" bIns="0" rtlCol="0" anchor="t">
            <a:spAutoFit/>
          </a:bodyPr>
          <a:lstStyle/>
          <a:p>
            <a:pPr algn="l">
              <a:lnSpc>
                <a:spcPts val="6160"/>
              </a:lnSpc>
            </a:pPr>
            <a:r>
              <a:rPr lang="en-US" sz="5600" b="1" spc="-280">
                <a:solidFill>
                  <a:srgbClr val="737373"/>
                </a:solidFill>
                <a:latin typeface="DM Sans Bold"/>
                <a:ea typeface="DM Sans Bold"/>
                <a:cs typeface="DM Sans Bold"/>
                <a:sym typeface="DM Sans Bold"/>
              </a:rPr>
              <a:t> Network &amp; system health indicators</a:t>
            </a:r>
          </a:p>
        </p:txBody>
      </p:sp>
      <p:sp>
        <p:nvSpPr>
          <p:cNvPr id="8" name="TextBox 8"/>
          <p:cNvSpPr txBox="1"/>
          <p:nvPr/>
        </p:nvSpPr>
        <p:spPr>
          <a:xfrm>
            <a:off x="11466741" y="2111477"/>
            <a:ext cx="6694117" cy="389254"/>
          </a:xfrm>
          <a:prstGeom prst="rect">
            <a:avLst/>
          </a:prstGeom>
        </p:spPr>
        <p:txBody>
          <a:bodyPr lIns="0" tIns="0" rIns="0" bIns="0" rtlCol="0" anchor="t">
            <a:spAutoFit/>
          </a:bodyPr>
          <a:lstStyle/>
          <a:p>
            <a:pPr algn="l">
              <a:lnSpc>
                <a:spcPts val="3220"/>
              </a:lnSpc>
            </a:pPr>
            <a:endParaRPr/>
          </a:p>
        </p:txBody>
      </p:sp>
      <p:sp>
        <p:nvSpPr>
          <p:cNvPr id="9" name="TextBox 9"/>
          <p:cNvSpPr txBox="1"/>
          <p:nvPr/>
        </p:nvSpPr>
        <p:spPr>
          <a:xfrm>
            <a:off x="11466741" y="3957638"/>
            <a:ext cx="6694117" cy="389254"/>
          </a:xfrm>
          <a:prstGeom prst="rect">
            <a:avLst/>
          </a:prstGeom>
        </p:spPr>
        <p:txBody>
          <a:bodyPr lIns="0" tIns="0" rIns="0" bIns="0" rtlCol="0" anchor="t">
            <a:spAutoFit/>
          </a:bodyPr>
          <a:lstStyle/>
          <a:p>
            <a:pPr algn="l">
              <a:lnSpc>
                <a:spcPts val="3220"/>
              </a:lnSpc>
            </a:pPr>
            <a:endParaRPr/>
          </a:p>
        </p:txBody>
      </p:sp>
      <p:sp>
        <p:nvSpPr>
          <p:cNvPr id="10" name="TextBox 10"/>
          <p:cNvSpPr txBox="1"/>
          <p:nvPr/>
        </p:nvSpPr>
        <p:spPr>
          <a:xfrm>
            <a:off x="529807" y="7556962"/>
            <a:ext cx="16729493" cy="1663065"/>
          </a:xfrm>
          <a:prstGeom prst="rect">
            <a:avLst/>
          </a:prstGeom>
        </p:spPr>
        <p:txBody>
          <a:bodyPr lIns="0" tIns="0" rIns="0" bIns="0" rtlCol="0" anchor="t">
            <a:spAutoFit/>
          </a:bodyPr>
          <a:lstStyle/>
          <a:p>
            <a:pPr algn="just">
              <a:lnSpc>
                <a:spcPts val="3359"/>
              </a:lnSpc>
              <a:spcBef>
                <a:spcPct val="0"/>
              </a:spcBef>
            </a:pPr>
            <a:r>
              <a:rPr lang="en-US" sz="2399">
                <a:solidFill>
                  <a:srgbClr val="727171"/>
                </a:solidFill>
                <a:latin typeface="DM Sans"/>
                <a:ea typeface="DM Sans"/>
                <a:cs typeface="DM Sans"/>
                <a:sym typeface="DM Sans"/>
              </a:rPr>
              <a:t>Systems are made up of relationships, not just individual actors. Measuring systemic health requires attention to the vibrancy and resilience of networks. Indicators such as density and centrality highlight how well actors are connected, while diversity shows whether different voices and perspectives are included. Beyond structural metrics, qualitative indicators like trust, reciprocity, and collaboration quality reveal the strength of relationships.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4260" y="1216819"/>
            <a:ext cx="5834069" cy="5028882"/>
            <a:chOff x="0" y="0"/>
            <a:chExt cx="11289030" cy="9730979"/>
          </a:xfrm>
        </p:grpSpPr>
        <p:sp>
          <p:nvSpPr>
            <p:cNvPr id="3" name="Freeform 3"/>
            <p:cNvSpPr/>
            <p:nvPr/>
          </p:nvSpPr>
          <p:spPr>
            <a:xfrm>
              <a:off x="0" y="0"/>
              <a:ext cx="11287760" cy="9730979"/>
            </a:xfrm>
            <a:custGeom>
              <a:avLst/>
              <a:gdLst/>
              <a:ahLst/>
              <a:cxnLst/>
              <a:rect l="l" t="t" r="r" b="b"/>
              <a:pathLst>
                <a:path w="11287760" h="9730979">
                  <a:moveTo>
                    <a:pt x="0" y="8925254"/>
                  </a:moveTo>
                  <a:lnTo>
                    <a:pt x="0" y="805725"/>
                  </a:lnTo>
                  <a:cubicBezTo>
                    <a:pt x="0" y="360046"/>
                    <a:pt x="234950" y="0"/>
                    <a:pt x="525780" y="0"/>
                  </a:cubicBezTo>
                  <a:lnTo>
                    <a:pt x="10761980" y="0"/>
                  </a:lnTo>
                  <a:cubicBezTo>
                    <a:pt x="11052810" y="0"/>
                    <a:pt x="11287760" y="360046"/>
                    <a:pt x="11287760" y="805725"/>
                  </a:cubicBezTo>
                  <a:lnTo>
                    <a:pt x="11287760" y="8923308"/>
                  </a:lnTo>
                  <a:cubicBezTo>
                    <a:pt x="11287760" y="9368986"/>
                    <a:pt x="11052810" y="9729033"/>
                    <a:pt x="10761980" y="9729033"/>
                  </a:cubicBezTo>
                  <a:lnTo>
                    <a:pt x="525780" y="9729033"/>
                  </a:lnTo>
                  <a:cubicBezTo>
                    <a:pt x="236220" y="9730979"/>
                    <a:pt x="0" y="9370933"/>
                    <a:pt x="0" y="8925254"/>
                  </a:cubicBezTo>
                  <a:close/>
                </a:path>
              </a:pathLst>
            </a:custGeom>
            <a:blipFill>
              <a:blip r:embed="rId2"/>
              <a:stretch>
                <a:fillRect l="-15920" r="-15920"/>
              </a:stretch>
            </a:blipFill>
          </p:spPr>
          <p:txBody>
            <a:bodyPr/>
            <a:lstStyle/>
            <a:p>
              <a:endParaRPr lang="de-DE"/>
            </a:p>
          </p:txBody>
        </p:sp>
      </p:grpSp>
      <p:grpSp>
        <p:nvGrpSpPr>
          <p:cNvPr id="4" name="Group 4"/>
          <p:cNvGrpSpPr/>
          <p:nvPr/>
        </p:nvGrpSpPr>
        <p:grpSpPr>
          <a:xfrm>
            <a:off x="10512236" y="840581"/>
            <a:ext cx="6747064" cy="5824219"/>
            <a:chOff x="0" y="0"/>
            <a:chExt cx="8996086" cy="7765626"/>
          </a:xfrm>
        </p:grpSpPr>
        <p:sp>
          <p:nvSpPr>
            <p:cNvPr id="5" name="TextBox 5"/>
            <p:cNvSpPr txBox="1"/>
            <p:nvPr/>
          </p:nvSpPr>
          <p:spPr>
            <a:xfrm>
              <a:off x="0" y="-47625"/>
              <a:ext cx="8996086" cy="503131"/>
            </a:xfrm>
            <a:prstGeom prst="rect">
              <a:avLst/>
            </a:prstGeom>
          </p:spPr>
          <p:txBody>
            <a:bodyPr lIns="0" tIns="0" rIns="0" bIns="0" rtlCol="0" anchor="t">
              <a:spAutoFit/>
            </a:bodyPr>
            <a:lstStyle/>
            <a:p>
              <a:pPr algn="just">
                <a:lnSpc>
                  <a:spcPts val="3220"/>
                </a:lnSpc>
              </a:pPr>
              <a:endParaRPr/>
            </a:p>
          </p:txBody>
        </p:sp>
        <p:sp>
          <p:nvSpPr>
            <p:cNvPr id="6" name="TextBox 6"/>
            <p:cNvSpPr txBox="1"/>
            <p:nvPr/>
          </p:nvSpPr>
          <p:spPr>
            <a:xfrm>
              <a:off x="0" y="534881"/>
              <a:ext cx="8996086" cy="7230745"/>
            </a:xfrm>
            <a:prstGeom prst="rect">
              <a:avLst/>
            </a:prstGeom>
          </p:spPr>
          <p:txBody>
            <a:bodyPr lIns="0" tIns="0" rIns="0" bIns="0" rtlCol="0" anchor="t">
              <a:spAutoFit/>
            </a:bodyPr>
            <a:lstStyle/>
            <a:p>
              <a:pPr algn="just">
                <a:lnSpc>
                  <a:spcPts val="3359"/>
                </a:lnSpc>
              </a:pPr>
              <a:r>
                <a:rPr lang="en-US" sz="2399" b="1">
                  <a:solidFill>
                    <a:srgbClr val="E1A93D"/>
                  </a:solidFill>
                  <a:latin typeface="DM Sans Bold"/>
                  <a:ea typeface="DM Sans Bold"/>
                  <a:cs typeface="DM Sans Bold"/>
                  <a:sym typeface="DM Sans Bold"/>
                </a:rPr>
                <a:t>Approaches designed for complexity:</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Outcome Harvesting: capture actual outcomes and trace contributions</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Contribution Analysis: test theories of change against evidence</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Most Significant Change: use storytelling to uncover transformative shifts</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Developmental Evaluation: embed evaluation for ongoing learning and adaptation</a:t>
              </a:r>
            </a:p>
            <a:p>
              <a:pPr algn="just">
                <a:lnSpc>
                  <a:spcPts val="3359"/>
                </a:lnSpc>
              </a:pPr>
              <a:endParaRPr lang="en-US" sz="2399">
                <a:solidFill>
                  <a:srgbClr val="737373"/>
                </a:solidFill>
                <a:latin typeface="DM Sans"/>
                <a:ea typeface="DM Sans"/>
                <a:cs typeface="DM Sans"/>
                <a:sym typeface="DM Sans"/>
              </a:endParaRPr>
            </a:p>
            <a:p>
              <a:pPr algn="just">
                <a:lnSpc>
                  <a:spcPts val="3359"/>
                </a:lnSpc>
              </a:pPr>
              <a:endParaRPr lang="en-US" sz="2399">
                <a:solidFill>
                  <a:srgbClr val="737373"/>
                </a:solidFill>
                <a:latin typeface="DM Sans"/>
                <a:ea typeface="DM Sans"/>
                <a:cs typeface="DM Sans"/>
                <a:sym typeface="DM Sans"/>
              </a:endParaRPr>
            </a:p>
            <a:p>
              <a:pPr algn="just">
                <a:lnSpc>
                  <a:spcPts val="3359"/>
                </a:lnSpc>
              </a:pPr>
              <a:endParaRPr lang="en-US" sz="2399">
                <a:solidFill>
                  <a:srgbClr val="737373"/>
                </a:solidFill>
                <a:latin typeface="DM Sans"/>
                <a:ea typeface="DM Sans"/>
                <a:cs typeface="DM Sans"/>
                <a:sym typeface="DM Sans"/>
              </a:endParaRPr>
            </a:p>
          </p:txBody>
        </p:sp>
      </p:grpSp>
      <p:sp>
        <p:nvSpPr>
          <p:cNvPr id="7" name="TextBox 7"/>
          <p:cNvSpPr txBox="1"/>
          <p:nvPr/>
        </p:nvSpPr>
        <p:spPr>
          <a:xfrm>
            <a:off x="2114388" y="6556209"/>
            <a:ext cx="15144912" cy="795020"/>
          </a:xfrm>
          <a:prstGeom prst="rect">
            <a:avLst/>
          </a:prstGeom>
        </p:spPr>
        <p:txBody>
          <a:bodyPr lIns="0" tIns="0" rIns="0" bIns="0" rtlCol="0" anchor="t">
            <a:spAutoFit/>
          </a:bodyPr>
          <a:lstStyle/>
          <a:p>
            <a:pPr algn="l">
              <a:lnSpc>
                <a:spcPts val="6160"/>
              </a:lnSpc>
            </a:pPr>
            <a:r>
              <a:rPr lang="en-US" sz="5600" b="1" spc="-280">
                <a:solidFill>
                  <a:srgbClr val="737373"/>
                </a:solidFill>
                <a:latin typeface="DM Sans Bold"/>
                <a:ea typeface="DM Sans Bold"/>
                <a:cs typeface="DM Sans Bold"/>
                <a:sym typeface="DM Sans Bold"/>
              </a:rPr>
              <a:t> Frameworks for systems change measurement</a:t>
            </a:r>
          </a:p>
        </p:txBody>
      </p:sp>
      <p:sp>
        <p:nvSpPr>
          <p:cNvPr id="8" name="TextBox 8"/>
          <p:cNvSpPr txBox="1"/>
          <p:nvPr/>
        </p:nvSpPr>
        <p:spPr>
          <a:xfrm>
            <a:off x="11466741" y="2111477"/>
            <a:ext cx="6694117" cy="389254"/>
          </a:xfrm>
          <a:prstGeom prst="rect">
            <a:avLst/>
          </a:prstGeom>
        </p:spPr>
        <p:txBody>
          <a:bodyPr lIns="0" tIns="0" rIns="0" bIns="0" rtlCol="0" anchor="t">
            <a:spAutoFit/>
          </a:bodyPr>
          <a:lstStyle/>
          <a:p>
            <a:pPr algn="l">
              <a:lnSpc>
                <a:spcPts val="3220"/>
              </a:lnSpc>
            </a:pPr>
            <a:endParaRPr/>
          </a:p>
        </p:txBody>
      </p:sp>
      <p:sp>
        <p:nvSpPr>
          <p:cNvPr id="9" name="TextBox 9"/>
          <p:cNvSpPr txBox="1"/>
          <p:nvPr/>
        </p:nvSpPr>
        <p:spPr>
          <a:xfrm>
            <a:off x="11466741" y="3957638"/>
            <a:ext cx="6694117" cy="389254"/>
          </a:xfrm>
          <a:prstGeom prst="rect">
            <a:avLst/>
          </a:prstGeom>
        </p:spPr>
        <p:txBody>
          <a:bodyPr lIns="0" tIns="0" rIns="0" bIns="0" rtlCol="0" anchor="t">
            <a:spAutoFit/>
          </a:bodyPr>
          <a:lstStyle/>
          <a:p>
            <a:pPr algn="l">
              <a:lnSpc>
                <a:spcPts val="3220"/>
              </a:lnSpc>
            </a:pPr>
            <a:endParaRPr/>
          </a:p>
        </p:txBody>
      </p:sp>
      <p:sp>
        <p:nvSpPr>
          <p:cNvPr id="10" name="TextBox 10"/>
          <p:cNvSpPr txBox="1"/>
          <p:nvPr/>
        </p:nvSpPr>
        <p:spPr>
          <a:xfrm>
            <a:off x="293531" y="7303604"/>
            <a:ext cx="17867328" cy="2789555"/>
          </a:xfrm>
          <a:prstGeom prst="rect">
            <a:avLst/>
          </a:prstGeom>
        </p:spPr>
        <p:txBody>
          <a:bodyPr lIns="0" tIns="0" rIns="0" bIns="0" rtlCol="0" anchor="t">
            <a:spAutoFit/>
          </a:bodyPr>
          <a:lstStyle/>
          <a:p>
            <a:pPr algn="just">
              <a:lnSpc>
                <a:spcPts val="3220"/>
              </a:lnSpc>
              <a:spcBef>
                <a:spcPct val="0"/>
              </a:spcBef>
            </a:pPr>
            <a:r>
              <a:rPr lang="en-US" sz="2300">
                <a:solidFill>
                  <a:srgbClr val="727171"/>
                </a:solidFill>
                <a:latin typeface="DM Sans"/>
                <a:ea typeface="DM Sans"/>
                <a:cs typeface="DM Sans"/>
                <a:sym typeface="DM Sans"/>
              </a:rPr>
              <a:t>Because systems change is emergent and complex, evaluators need flexible frameworks that allow for adaptation. Outcome Harvesting starts from observed changes and works backward to understand contribution, making it ideal for unexpected or emergent outcomes. Contribution Analysis acknowledges multiple actors, testing the plausibility of an initiative’s role in observed change without overstating causality. The Most Significant Change method uses participatory storytelling to capture transformative impacts from the perspective of stakeholders, ensuring that voices often excluded from traditional evaluation are heard. Developmental Evaluation supports innovation by embedding real-time feedback and learning loops, enabling organizations to adapt as new dynamics unfold.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4260" y="1216819"/>
            <a:ext cx="5834069" cy="5028882"/>
            <a:chOff x="0" y="0"/>
            <a:chExt cx="11289030" cy="9730979"/>
          </a:xfrm>
        </p:grpSpPr>
        <p:sp>
          <p:nvSpPr>
            <p:cNvPr id="3" name="Freeform 3"/>
            <p:cNvSpPr/>
            <p:nvPr/>
          </p:nvSpPr>
          <p:spPr>
            <a:xfrm>
              <a:off x="0" y="0"/>
              <a:ext cx="11287760" cy="9730979"/>
            </a:xfrm>
            <a:custGeom>
              <a:avLst/>
              <a:gdLst/>
              <a:ahLst/>
              <a:cxnLst/>
              <a:rect l="l" t="t" r="r" b="b"/>
              <a:pathLst>
                <a:path w="11287760" h="9730979">
                  <a:moveTo>
                    <a:pt x="0" y="8925254"/>
                  </a:moveTo>
                  <a:lnTo>
                    <a:pt x="0" y="805725"/>
                  </a:lnTo>
                  <a:cubicBezTo>
                    <a:pt x="0" y="360046"/>
                    <a:pt x="234950" y="0"/>
                    <a:pt x="525780" y="0"/>
                  </a:cubicBezTo>
                  <a:lnTo>
                    <a:pt x="10761980" y="0"/>
                  </a:lnTo>
                  <a:cubicBezTo>
                    <a:pt x="11052810" y="0"/>
                    <a:pt x="11287760" y="360046"/>
                    <a:pt x="11287760" y="805725"/>
                  </a:cubicBezTo>
                  <a:lnTo>
                    <a:pt x="11287760" y="8923308"/>
                  </a:lnTo>
                  <a:cubicBezTo>
                    <a:pt x="11287760" y="9368986"/>
                    <a:pt x="11052810" y="9729033"/>
                    <a:pt x="10761980" y="9729033"/>
                  </a:cubicBezTo>
                  <a:lnTo>
                    <a:pt x="525780" y="9729033"/>
                  </a:lnTo>
                  <a:cubicBezTo>
                    <a:pt x="236220" y="9730979"/>
                    <a:pt x="0" y="9370933"/>
                    <a:pt x="0" y="8925254"/>
                  </a:cubicBezTo>
                  <a:close/>
                </a:path>
              </a:pathLst>
            </a:custGeom>
            <a:blipFill>
              <a:blip r:embed="rId2"/>
              <a:stretch>
                <a:fillRect l="-14683" r="-14683"/>
              </a:stretch>
            </a:blipFill>
          </p:spPr>
          <p:txBody>
            <a:bodyPr/>
            <a:lstStyle/>
            <a:p>
              <a:endParaRPr lang="de-DE"/>
            </a:p>
          </p:txBody>
        </p:sp>
      </p:grpSp>
      <p:grpSp>
        <p:nvGrpSpPr>
          <p:cNvPr id="4" name="Group 4"/>
          <p:cNvGrpSpPr/>
          <p:nvPr/>
        </p:nvGrpSpPr>
        <p:grpSpPr>
          <a:xfrm>
            <a:off x="10512236" y="840581"/>
            <a:ext cx="6747064" cy="5824219"/>
            <a:chOff x="0" y="0"/>
            <a:chExt cx="8996086" cy="7765626"/>
          </a:xfrm>
        </p:grpSpPr>
        <p:sp>
          <p:nvSpPr>
            <p:cNvPr id="5" name="TextBox 5"/>
            <p:cNvSpPr txBox="1"/>
            <p:nvPr/>
          </p:nvSpPr>
          <p:spPr>
            <a:xfrm>
              <a:off x="0" y="-47625"/>
              <a:ext cx="8996086" cy="503131"/>
            </a:xfrm>
            <a:prstGeom prst="rect">
              <a:avLst/>
            </a:prstGeom>
          </p:spPr>
          <p:txBody>
            <a:bodyPr lIns="0" tIns="0" rIns="0" bIns="0" rtlCol="0" anchor="t">
              <a:spAutoFit/>
            </a:bodyPr>
            <a:lstStyle/>
            <a:p>
              <a:pPr algn="just">
                <a:lnSpc>
                  <a:spcPts val="3220"/>
                </a:lnSpc>
              </a:pPr>
              <a:endParaRPr/>
            </a:p>
          </p:txBody>
        </p:sp>
        <p:sp>
          <p:nvSpPr>
            <p:cNvPr id="6" name="TextBox 6"/>
            <p:cNvSpPr txBox="1"/>
            <p:nvPr/>
          </p:nvSpPr>
          <p:spPr>
            <a:xfrm>
              <a:off x="0" y="534881"/>
              <a:ext cx="8996086" cy="7230745"/>
            </a:xfrm>
            <a:prstGeom prst="rect">
              <a:avLst/>
            </a:prstGeom>
          </p:spPr>
          <p:txBody>
            <a:bodyPr lIns="0" tIns="0" rIns="0" bIns="0" rtlCol="0" anchor="t">
              <a:spAutoFit/>
            </a:bodyPr>
            <a:lstStyle/>
            <a:p>
              <a:pPr algn="just">
                <a:lnSpc>
                  <a:spcPts val="3359"/>
                </a:lnSpc>
              </a:pPr>
              <a:r>
                <a:rPr lang="en-US" sz="2399" b="1">
                  <a:solidFill>
                    <a:srgbClr val="E1A93D"/>
                  </a:solidFill>
                  <a:latin typeface="DM Sans Bold"/>
                  <a:ea typeface="DM Sans Bold"/>
                  <a:cs typeface="DM Sans Bold"/>
                  <a:sym typeface="DM Sans Bold"/>
                </a:rPr>
                <a:t>From rigid targets to adaptive learning:</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Begin with guiding questions instead of predetermined KPIs</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Hold regular reflection and sensemaking sessions with stakeholders</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Adjust indicators as new patterns and relationships emerge</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Embrace uncertainty as a feature of complex systems, not a flaw</a:t>
              </a:r>
            </a:p>
            <a:p>
              <a:pPr algn="just">
                <a:lnSpc>
                  <a:spcPts val="3359"/>
                </a:lnSpc>
              </a:pPr>
              <a:endParaRPr lang="en-US" sz="2399">
                <a:solidFill>
                  <a:srgbClr val="737373"/>
                </a:solidFill>
                <a:latin typeface="DM Sans"/>
                <a:ea typeface="DM Sans"/>
                <a:cs typeface="DM Sans"/>
                <a:sym typeface="DM Sans"/>
              </a:endParaRPr>
            </a:p>
            <a:p>
              <a:pPr algn="just">
                <a:lnSpc>
                  <a:spcPts val="3359"/>
                </a:lnSpc>
              </a:pPr>
              <a:endParaRPr lang="en-US" sz="2399">
                <a:solidFill>
                  <a:srgbClr val="737373"/>
                </a:solidFill>
                <a:latin typeface="DM Sans"/>
                <a:ea typeface="DM Sans"/>
                <a:cs typeface="DM Sans"/>
                <a:sym typeface="DM Sans"/>
              </a:endParaRPr>
            </a:p>
            <a:p>
              <a:pPr algn="just">
                <a:lnSpc>
                  <a:spcPts val="3359"/>
                </a:lnSpc>
              </a:pPr>
              <a:endParaRPr lang="en-US" sz="2399">
                <a:solidFill>
                  <a:srgbClr val="737373"/>
                </a:solidFill>
                <a:latin typeface="DM Sans"/>
                <a:ea typeface="DM Sans"/>
                <a:cs typeface="DM Sans"/>
                <a:sym typeface="DM Sans"/>
              </a:endParaRPr>
            </a:p>
            <a:p>
              <a:pPr algn="just">
                <a:lnSpc>
                  <a:spcPts val="3359"/>
                </a:lnSpc>
              </a:pPr>
              <a:endParaRPr lang="en-US" sz="2399">
                <a:solidFill>
                  <a:srgbClr val="737373"/>
                </a:solidFill>
                <a:latin typeface="DM Sans"/>
                <a:ea typeface="DM Sans"/>
                <a:cs typeface="DM Sans"/>
                <a:sym typeface="DM Sans"/>
              </a:endParaRPr>
            </a:p>
          </p:txBody>
        </p:sp>
      </p:grpSp>
      <p:sp>
        <p:nvSpPr>
          <p:cNvPr id="7" name="TextBox 7"/>
          <p:cNvSpPr txBox="1"/>
          <p:nvPr/>
        </p:nvSpPr>
        <p:spPr>
          <a:xfrm>
            <a:off x="2114388" y="6429530"/>
            <a:ext cx="15144912" cy="795020"/>
          </a:xfrm>
          <a:prstGeom prst="rect">
            <a:avLst/>
          </a:prstGeom>
        </p:spPr>
        <p:txBody>
          <a:bodyPr lIns="0" tIns="0" rIns="0" bIns="0" rtlCol="0" anchor="t">
            <a:spAutoFit/>
          </a:bodyPr>
          <a:lstStyle/>
          <a:p>
            <a:pPr algn="l">
              <a:lnSpc>
                <a:spcPts val="6160"/>
              </a:lnSpc>
            </a:pPr>
            <a:r>
              <a:rPr lang="en-US" sz="5600" b="1" spc="-280">
                <a:solidFill>
                  <a:srgbClr val="737373"/>
                </a:solidFill>
                <a:latin typeface="DM Sans Bold"/>
                <a:ea typeface="DM Sans Bold"/>
                <a:cs typeface="DM Sans Bold"/>
                <a:sym typeface="DM Sans Bold"/>
              </a:rPr>
              <a:t>Learning agendas over fixed KPIs</a:t>
            </a:r>
          </a:p>
        </p:txBody>
      </p:sp>
      <p:sp>
        <p:nvSpPr>
          <p:cNvPr id="8" name="TextBox 8"/>
          <p:cNvSpPr txBox="1"/>
          <p:nvPr/>
        </p:nvSpPr>
        <p:spPr>
          <a:xfrm>
            <a:off x="11466741" y="2111477"/>
            <a:ext cx="6694117" cy="389254"/>
          </a:xfrm>
          <a:prstGeom prst="rect">
            <a:avLst/>
          </a:prstGeom>
        </p:spPr>
        <p:txBody>
          <a:bodyPr lIns="0" tIns="0" rIns="0" bIns="0" rtlCol="0" anchor="t">
            <a:spAutoFit/>
          </a:bodyPr>
          <a:lstStyle/>
          <a:p>
            <a:pPr algn="l">
              <a:lnSpc>
                <a:spcPts val="3220"/>
              </a:lnSpc>
            </a:pPr>
            <a:endParaRPr/>
          </a:p>
        </p:txBody>
      </p:sp>
      <p:sp>
        <p:nvSpPr>
          <p:cNvPr id="9" name="TextBox 9"/>
          <p:cNvSpPr txBox="1"/>
          <p:nvPr/>
        </p:nvSpPr>
        <p:spPr>
          <a:xfrm>
            <a:off x="11466741" y="3957638"/>
            <a:ext cx="6694117" cy="389254"/>
          </a:xfrm>
          <a:prstGeom prst="rect">
            <a:avLst/>
          </a:prstGeom>
        </p:spPr>
        <p:txBody>
          <a:bodyPr lIns="0" tIns="0" rIns="0" bIns="0" rtlCol="0" anchor="t">
            <a:spAutoFit/>
          </a:bodyPr>
          <a:lstStyle/>
          <a:p>
            <a:pPr algn="l">
              <a:lnSpc>
                <a:spcPts val="3220"/>
              </a:lnSpc>
            </a:pPr>
            <a:endParaRPr/>
          </a:p>
        </p:txBody>
      </p:sp>
      <p:sp>
        <p:nvSpPr>
          <p:cNvPr id="10" name="TextBox 10"/>
          <p:cNvSpPr txBox="1"/>
          <p:nvPr/>
        </p:nvSpPr>
        <p:spPr>
          <a:xfrm>
            <a:off x="293531" y="7303604"/>
            <a:ext cx="17867328" cy="2789555"/>
          </a:xfrm>
          <a:prstGeom prst="rect">
            <a:avLst/>
          </a:prstGeom>
        </p:spPr>
        <p:txBody>
          <a:bodyPr lIns="0" tIns="0" rIns="0" bIns="0" rtlCol="0" anchor="t">
            <a:spAutoFit/>
          </a:bodyPr>
          <a:lstStyle/>
          <a:p>
            <a:pPr algn="just">
              <a:lnSpc>
                <a:spcPts val="3220"/>
              </a:lnSpc>
              <a:spcBef>
                <a:spcPct val="0"/>
              </a:spcBef>
            </a:pPr>
            <a:r>
              <a:rPr lang="en-US" sz="2300">
                <a:solidFill>
                  <a:srgbClr val="727171"/>
                </a:solidFill>
                <a:latin typeface="DM Sans"/>
                <a:ea typeface="DM Sans"/>
                <a:cs typeface="DM Sans"/>
                <a:sym typeface="DM Sans"/>
              </a:rPr>
              <a:t>In complex and adaptive systems, fixed Key Performance Indicators (KPIs) often constrain learning and create tunnel vision. Instead of measuring progress against pre-set targets, social innovators can use learning agendas that start with open questions: What changes are we noticing? What patterns are emerging?  By convening stakeholders in regular reflection sessions — for example, quarterly sensemaking workshops — organizations can collectively interpret shifts in the system and refine indicators to match reality. This process acknowledges that change rarely follows a straight line and that uncertainty is natural in systemic transformation. A learning agenda fosters curiosity, collective ownership of insights, and adaptability. It prioritizes building shared understanding over meeting arbitrary metrics, making measurement a tool for discovery rather than compliance.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4260" y="1216819"/>
            <a:ext cx="5834069" cy="5028882"/>
            <a:chOff x="0" y="0"/>
            <a:chExt cx="11289030" cy="9730979"/>
          </a:xfrm>
        </p:grpSpPr>
        <p:sp>
          <p:nvSpPr>
            <p:cNvPr id="3" name="Freeform 3"/>
            <p:cNvSpPr/>
            <p:nvPr/>
          </p:nvSpPr>
          <p:spPr>
            <a:xfrm>
              <a:off x="0" y="0"/>
              <a:ext cx="11287760" cy="9730979"/>
            </a:xfrm>
            <a:custGeom>
              <a:avLst/>
              <a:gdLst/>
              <a:ahLst/>
              <a:cxnLst/>
              <a:rect l="l" t="t" r="r" b="b"/>
              <a:pathLst>
                <a:path w="11287760" h="9730979">
                  <a:moveTo>
                    <a:pt x="0" y="8925254"/>
                  </a:moveTo>
                  <a:lnTo>
                    <a:pt x="0" y="805725"/>
                  </a:lnTo>
                  <a:cubicBezTo>
                    <a:pt x="0" y="360046"/>
                    <a:pt x="234950" y="0"/>
                    <a:pt x="525780" y="0"/>
                  </a:cubicBezTo>
                  <a:lnTo>
                    <a:pt x="10761980" y="0"/>
                  </a:lnTo>
                  <a:cubicBezTo>
                    <a:pt x="11052810" y="0"/>
                    <a:pt x="11287760" y="360046"/>
                    <a:pt x="11287760" y="805725"/>
                  </a:cubicBezTo>
                  <a:lnTo>
                    <a:pt x="11287760" y="8923308"/>
                  </a:lnTo>
                  <a:cubicBezTo>
                    <a:pt x="11287760" y="9368986"/>
                    <a:pt x="11052810" y="9729033"/>
                    <a:pt x="10761980" y="9729033"/>
                  </a:cubicBezTo>
                  <a:lnTo>
                    <a:pt x="525780" y="9729033"/>
                  </a:lnTo>
                  <a:cubicBezTo>
                    <a:pt x="236220" y="9730979"/>
                    <a:pt x="0" y="9370933"/>
                    <a:pt x="0" y="8925254"/>
                  </a:cubicBezTo>
                  <a:close/>
                </a:path>
              </a:pathLst>
            </a:custGeom>
            <a:blipFill>
              <a:blip r:embed="rId2"/>
              <a:stretch>
                <a:fillRect l="-14683" r="-14683"/>
              </a:stretch>
            </a:blipFill>
          </p:spPr>
          <p:txBody>
            <a:bodyPr/>
            <a:lstStyle/>
            <a:p>
              <a:endParaRPr lang="de-DE"/>
            </a:p>
          </p:txBody>
        </p:sp>
      </p:grpSp>
      <p:grpSp>
        <p:nvGrpSpPr>
          <p:cNvPr id="4" name="Group 4"/>
          <p:cNvGrpSpPr/>
          <p:nvPr/>
        </p:nvGrpSpPr>
        <p:grpSpPr>
          <a:xfrm>
            <a:off x="10512236" y="840581"/>
            <a:ext cx="6747064" cy="6662419"/>
            <a:chOff x="0" y="0"/>
            <a:chExt cx="8996086" cy="8883226"/>
          </a:xfrm>
        </p:grpSpPr>
        <p:sp>
          <p:nvSpPr>
            <p:cNvPr id="5" name="TextBox 5"/>
            <p:cNvSpPr txBox="1"/>
            <p:nvPr/>
          </p:nvSpPr>
          <p:spPr>
            <a:xfrm>
              <a:off x="0" y="-47625"/>
              <a:ext cx="8996086" cy="503131"/>
            </a:xfrm>
            <a:prstGeom prst="rect">
              <a:avLst/>
            </a:prstGeom>
          </p:spPr>
          <p:txBody>
            <a:bodyPr lIns="0" tIns="0" rIns="0" bIns="0" rtlCol="0" anchor="t">
              <a:spAutoFit/>
            </a:bodyPr>
            <a:lstStyle/>
            <a:p>
              <a:pPr algn="just">
                <a:lnSpc>
                  <a:spcPts val="3220"/>
                </a:lnSpc>
              </a:pPr>
              <a:endParaRPr/>
            </a:p>
          </p:txBody>
        </p:sp>
        <p:sp>
          <p:nvSpPr>
            <p:cNvPr id="6" name="TextBox 6"/>
            <p:cNvSpPr txBox="1"/>
            <p:nvPr/>
          </p:nvSpPr>
          <p:spPr>
            <a:xfrm>
              <a:off x="0" y="534881"/>
              <a:ext cx="8996086" cy="8348345"/>
            </a:xfrm>
            <a:prstGeom prst="rect">
              <a:avLst/>
            </a:prstGeom>
          </p:spPr>
          <p:txBody>
            <a:bodyPr lIns="0" tIns="0" rIns="0" bIns="0" rtlCol="0" anchor="t">
              <a:spAutoFit/>
            </a:bodyPr>
            <a:lstStyle/>
            <a:p>
              <a:pPr algn="just">
                <a:lnSpc>
                  <a:spcPts val="3359"/>
                </a:lnSpc>
              </a:pPr>
              <a:r>
                <a:rPr lang="en-US" sz="2399" b="1">
                  <a:solidFill>
                    <a:srgbClr val="E1A93D"/>
                  </a:solidFill>
                  <a:latin typeface="DM Sans Bold"/>
                  <a:ea typeface="DM Sans Bold"/>
                  <a:cs typeface="DM Sans Bold"/>
                  <a:sym typeface="DM Sans Bold"/>
                </a:rPr>
                <a:t>Common challenges when measuring systems change:</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Confusing activity with impact: equating busy work with transformation</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Overlooking unintended consequences and negative externalities</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Overclaiming causality in complex, multi-actor systems</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Extractive or burdensome data practices that exploit communities</a:t>
              </a:r>
            </a:p>
            <a:p>
              <a:pPr algn="just">
                <a:lnSpc>
                  <a:spcPts val="3359"/>
                </a:lnSpc>
              </a:pPr>
              <a:endParaRPr lang="en-US" sz="2399">
                <a:solidFill>
                  <a:srgbClr val="737373"/>
                </a:solidFill>
                <a:latin typeface="DM Sans"/>
                <a:ea typeface="DM Sans"/>
                <a:cs typeface="DM Sans"/>
                <a:sym typeface="DM Sans"/>
              </a:endParaRPr>
            </a:p>
            <a:p>
              <a:pPr algn="just">
                <a:lnSpc>
                  <a:spcPts val="3359"/>
                </a:lnSpc>
              </a:pPr>
              <a:endParaRPr lang="en-US" sz="2399">
                <a:solidFill>
                  <a:srgbClr val="737373"/>
                </a:solidFill>
                <a:latin typeface="DM Sans"/>
                <a:ea typeface="DM Sans"/>
                <a:cs typeface="DM Sans"/>
                <a:sym typeface="DM Sans"/>
              </a:endParaRPr>
            </a:p>
            <a:p>
              <a:pPr algn="just">
                <a:lnSpc>
                  <a:spcPts val="3359"/>
                </a:lnSpc>
              </a:pPr>
              <a:endParaRPr lang="en-US" sz="2399">
                <a:solidFill>
                  <a:srgbClr val="737373"/>
                </a:solidFill>
                <a:latin typeface="DM Sans"/>
                <a:ea typeface="DM Sans"/>
                <a:cs typeface="DM Sans"/>
                <a:sym typeface="DM Sans"/>
              </a:endParaRPr>
            </a:p>
            <a:p>
              <a:pPr algn="just">
                <a:lnSpc>
                  <a:spcPts val="3359"/>
                </a:lnSpc>
              </a:pPr>
              <a:endParaRPr lang="en-US" sz="2399">
                <a:solidFill>
                  <a:srgbClr val="737373"/>
                </a:solidFill>
                <a:latin typeface="DM Sans"/>
                <a:ea typeface="DM Sans"/>
                <a:cs typeface="DM Sans"/>
                <a:sym typeface="DM Sans"/>
              </a:endParaRPr>
            </a:p>
            <a:p>
              <a:pPr algn="just">
                <a:lnSpc>
                  <a:spcPts val="3359"/>
                </a:lnSpc>
              </a:pPr>
              <a:endParaRPr lang="en-US" sz="2399">
                <a:solidFill>
                  <a:srgbClr val="737373"/>
                </a:solidFill>
                <a:latin typeface="DM Sans"/>
                <a:ea typeface="DM Sans"/>
                <a:cs typeface="DM Sans"/>
                <a:sym typeface="DM Sans"/>
              </a:endParaRPr>
            </a:p>
          </p:txBody>
        </p:sp>
      </p:grpSp>
      <p:sp>
        <p:nvSpPr>
          <p:cNvPr id="7" name="TextBox 7"/>
          <p:cNvSpPr txBox="1"/>
          <p:nvPr/>
        </p:nvSpPr>
        <p:spPr>
          <a:xfrm>
            <a:off x="2114388" y="6429530"/>
            <a:ext cx="15144912" cy="795020"/>
          </a:xfrm>
          <a:prstGeom prst="rect">
            <a:avLst/>
          </a:prstGeom>
        </p:spPr>
        <p:txBody>
          <a:bodyPr lIns="0" tIns="0" rIns="0" bIns="0" rtlCol="0" anchor="t">
            <a:spAutoFit/>
          </a:bodyPr>
          <a:lstStyle/>
          <a:p>
            <a:pPr algn="l">
              <a:lnSpc>
                <a:spcPts val="6160"/>
              </a:lnSpc>
            </a:pPr>
            <a:r>
              <a:rPr lang="en-US" sz="5600" b="1" spc="-280">
                <a:solidFill>
                  <a:srgbClr val="737373"/>
                </a:solidFill>
                <a:latin typeface="DM Sans Bold"/>
                <a:ea typeface="DM Sans Bold"/>
                <a:cs typeface="DM Sans Bold"/>
                <a:sym typeface="DM Sans Bold"/>
              </a:rPr>
              <a:t>Pitfalls &amp; measurement biases</a:t>
            </a:r>
          </a:p>
        </p:txBody>
      </p:sp>
      <p:sp>
        <p:nvSpPr>
          <p:cNvPr id="8" name="TextBox 8"/>
          <p:cNvSpPr txBox="1"/>
          <p:nvPr/>
        </p:nvSpPr>
        <p:spPr>
          <a:xfrm>
            <a:off x="11466741" y="2111477"/>
            <a:ext cx="6694117" cy="389254"/>
          </a:xfrm>
          <a:prstGeom prst="rect">
            <a:avLst/>
          </a:prstGeom>
        </p:spPr>
        <p:txBody>
          <a:bodyPr lIns="0" tIns="0" rIns="0" bIns="0" rtlCol="0" anchor="t">
            <a:spAutoFit/>
          </a:bodyPr>
          <a:lstStyle/>
          <a:p>
            <a:pPr algn="l">
              <a:lnSpc>
                <a:spcPts val="3220"/>
              </a:lnSpc>
            </a:pPr>
            <a:endParaRPr/>
          </a:p>
        </p:txBody>
      </p:sp>
      <p:sp>
        <p:nvSpPr>
          <p:cNvPr id="9" name="TextBox 9"/>
          <p:cNvSpPr txBox="1"/>
          <p:nvPr/>
        </p:nvSpPr>
        <p:spPr>
          <a:xfrm>
            <a:off x="11466741" y="3957638"/>
            <a:ext cx="6694117" cy="389254"/>
          </a:xfrm>
          <a:prstGeom prst="rect">
            <a:avLst/>
          </a:prstGeom>
        </p:spPr>
        <p:txBody>
          <a:bodyPr lIns="0" tIns="0" rIns="0" bIns="0" rtlCol="0" anchor="t">
            <a:spAutoFit/>
          </a:bodyPr>
          <a:lstStyle/>
          <a:p>
            <a:pPr algn="l">
              <a:lnSpc>
                <a:spcPts val="3220"/>
              </a:lnSpc>
            </a:pPr>
            <a:endParaRPr/>
          </a:p>
        </p:txBody>
      </p:sp>
      <p:sp>
        <p:nvSpPr>
          <p:cNvPr id="10" name="TextBox 10"/>
          <p:cNvSpPr txBox="1"/>
          <p:nvPr/>
        </p:nvSpPr>
        <p:spPr>
          <a:xfrm>
            <a:off x="293531" y="7303604"/>
            <a:ext cx="17867328" cy="2789555"/>
          </a:xfrm>
          <a:prstGeom prst="rect">
            <a:avLst/>
          </a:prstGeom>
        </p:spPr>
        <p:txBody>
          <a:bodyPr lIns="0" tIns="0" rIns="0" bIns="0" rtlCol="0" anchor="t">
            <a:spAutoFit/>
          </a:bodyPr>
          <a:lstStyle/>
          <a:p>
            <a:pPr algn="just">
              <a:lnSpc>
                <a:spcPts val="3220"/>
              </a:lnSpc>
              <a:spcBef>
                <a:spcPct val="0"/>
              </a:spcBef>
            </a:pPr>
            <a:r>
              <a:rPr lang="en-US" sz="2300">
                <a:solidFill>
                  <a:srgbClr val="727171"/>
                </a:solidFill>
                <a:latin typeface="DM Sans"/>
                <a:ea typeface="DM Sans"/>
                <a:cs typeface="DM Sans"/>
                <a:sym typeface="DM Sans"/>
              </a:rPr>
              <a:t>Measuring systems change comes with significant risks. One of the most frequent pitfalls is mistaking outputs for outcomes — for example, counting the number of workshops delivered rather than assessing how power dynamics or relationships shifted as a result. Another challenge is ignoring unintended consequences. A program might strengthen one part of a system while inadvertently weakening another, and responsible measurement must capture both positive and negative ripple effects. Overclaiming causality is also a danger: in complex environments, no single actor can claim full credit for systemic change, and attempting to do so misrepresents reality. Finally, many evaluations risk becoming extractive when communities are asked for data without receiving value or insights in return.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759210" y="7143750"/>
            <a:ext cx="5500090" cy="2114550"/>
          </a:xfrm>
          <a:prstGeom prst="rect">
            <a:avLst/>
          </a:prstGeom>
        </p:spPr>
        <p:txBody>
          <a:bodyPr lIns="0" tIns="0" rIns="0" bIns="0" rtlCol="0" anchor="t">
            <a:spAutoFit/>
          </a:bodyPr>
          <a:lstStyle/>
          <a:p>
            <a:pPr algn="r">
              <a:lnSpc>
                <a:spcPts val="8250"/>
              </a:lnSpc>
            </a:pPr>
            <a:r>
              <a:rPr lang="en-US" sz="7500" b="1">
                <a:solidFill>
                  <a:srgbClr val="8CA9AD"/>
                </a:solidFill>
                <a:latin typeface="DM Sans Bold"/>
                <a:ea typeface="DM Sans Bold"/>
                <a:cs typeface="DM Sans Bold"/>
                <a:sym typeface="DM Sans Bold"/>
              </a:rPr>
              <a:t>TABLE OF</a:t>
            </a:r>
          </a:p>
          <a:p>
            <a:pPr algn="r">
              <a:lnSpc>
                <a:spcPts val="8250"/>
              </a:lnSpc>
            </a:pPr>
            <a:r>
              <a:rPr lang="en-US" sz="7500" b="1">
                <a:solidFill>
                  <a:srgbClr val="8CA9AD"/>
                </a:solidFill>
                <a:latin typeface="DM Sans Bold"/>
                <a:ea typeface="DM Sans Bold"/>
                <a:cs typeface="DM Sans Bold"/>
                <a:sym typeface="DM Sans Bold"/>
              </a:rPr>
              <a:t>CONTENT</a:t>
            </a:r>
          </a:p>
        </p:txBody>
      </p:sp>
      <p:sp>
        <p:nvSpPr>
          <p:cNvPr id="3" name="TextBox 3"/>
          <p:cNvSpPr txBox="1"/>
          <p:nvPr/>
        </p:nvSpPr>
        <p:spPr>
          <a:xfrm>
            <a:off x="2327680" y="1811571"/>
            <a:ext cx="1938412" cy="1003308"/>
          </a:xfrm>
          <a:prstGeom prst="rect">
            <a:avLst/>
          </a:prstGeom>
        </p:spPr>
        <p:txBody>
          <a:bodyPr lIns="0" tIns="0" rIns="0" bIns="0" rtlCol="0" anchor="t">
            <a:spAutoFit/>
          </a:bodyPr>
          <a:lstStyle/>
          <a:p>
            <a:pPr algn="l">
              <a:lnSpc>
                <a:spcPts val="7700"/>
              </a:lnSpc>
            </a:pPr>
            <a:r>
              <a:rPr lang="en-US" sz="7000" b="1">
                <a:solidFill>
                  <a:srgbClr val="8CA9AD"/>
                </a:solidFill>
                <a:latin typeface="DM Sans Bold"/>
                <a:ea typeface="DM Sans Bold"/>
                <a:cs typeface="DM Sans Bold"/>
                <a:sym typeface="DM Sans Bold"/>
              </a:rPr>
              <a:t>01.</a:t>
            </a:r>
          </a:p>
        </p:txBody>
      </p:sp>
      <p:sp>
        <p:nvSpPr>
          <p:cNvPr id="4" name="TextBox 4"/>
          <p:cNvSpPr txBox="1"/>
          <p:nvPr/>
        </p:nvSpPr>
        <p:spPr>
          <a:xfrm>
            <a:off x="2327680" y="3333558"/>
            <a:ext cx="1938412" cy="1003308"/>
          </a:xfrm>
          <a:prstGeom prst="rect">
            <a:avLst/>
          </a:prstGeom>
        </p:spPr>
        <p:txBody>
          <a:bodyPr lIns="0" tIns="0" rIns="0" bIns="0" rtlCol="0" anchor="t">
            <a:spAutoFit/>
          </a:bodyPr>
          <a:lstStyle/>
          <a:p>
            <a:pPr algn="l">
              <a:lnSpc>
                <a:spcPts val="7700"/>
              </a:lnSpc>
            </a:pPr>
            <a:r>
              <a:rPr lang="en-US" sz="7000" b="1">
                <a:solidFill>
                  <a:srgbClr val="8CA9AD"/>
                </a:solidFill>
                <a:latin typeface="DM Sans Bold"/>
                <a:ea typeface="DM Sans Bold"/>
                <a:cs typeface="DM Sans Bold"/>
                <a:sym typeface="DM Sans Bold"/>
              </a:rPr>
              <a:t>02.</a:t>
            </a:r>
          </a:p>
        </p:txBody>
      </p:sp>
      <p:sp>
        <p:nvSpPr>
          <p:cNvPr id="5" name="TextBox 5"/>
          <p:cNvSpPr txBox="1"/>
          <p:nvPr/>
        </p:nvSpPr>
        <p:spPr>
          <a:xfrm>
            <a:off x="4205243" y="1965276"/>
            <a:ext cx="9388964" cy="987431"/>
          </a:xfrm>
          <a:prstGeom prst="rect">
            <a:avLst/>
          </a:prstGeom>
        </p:spPr>
        <p:txBody>
          <a:bodyPr lIns="0" tIns="0" rIns="0" bIns="0" rtlCol="0" anchor="t">
            <a:spAutoFit/>
          </a:bodyPr>
          <a:lstStyle/>
          <a:p>
            <a:pPr algn="l">
              <a:lnSpc>
                <a:spcPts val="3850"/>
              </a:lnSpc>
            </a:pPr>
            <a:r>
              <a:rPr lang="en-US" sz="3500" b="1">
                <a:solidFill>
                  <a:srgbClr val="737373"/>
                </a:solidFill>
                <a:latin typeface="DM Sans Bold"/>
                <a:ea typeface="DM Sans Bold"/>
                <a:cs typeface="DM Sans Bold"/>
                <a:sym typeface="DM Sans Bold"/>
              </a:rPr>
              <a:t>UNDERSTANDING SYSTEMS CHANGE</a:t>
            </a:r>
          </a:p>
          <a:p>
            <a:pPr algn="l">
              <a:lnSpc>
                <a:spcPts val="3850"/>
              </a:lnSpc>
            </a:pPr>
            <a:endParaRPr lang="en-US" sz="3500" b="1">
              <a:solidFill>
                <a:srgbClr val="737373"/>
              </a:solidFill>
              <a:latin typeface="DM Sans Bold"/>
              <a:ea typeface="DM Sans Bold"/>
              <a:cs typeface="DM Sans Bold"/>
              <a:sym typeface="DM Sans Bold"/>
            </a:endParaRPr>
          </a:p>
        </p:txBody>
      </p:sp>
      <p:sp>
        <p:nvSpPr>
          <p:cNvPr id="6" name="TextBox 6"/>
          <p:cNvSpPr txBox="1"/>
          <p:nvPr/>
        </p:nvSpPr>
        <p:spPr>
          <a:xfrm>
            <a:off x="4205243" y="3499810"/>
            <a:ext cx="8095112" cy="501656"/>
          </a:xfrm>
          <a:prstGeom prst="rect">
            <a:avLst/>
          </a:prstGeom>
        </p:spPr>
        <p:txBody>
          <a:bodyPr lIns="0" tIns="0" rIns="0" bIns="0" rtlCol="0" anchor="t">
            <a:spAutoFit/>
          </a:bodyPr>
          <a:lstStyle/>
          <a:p>
            <a:pPr algn="l">
              <a:lnSpc>
                <a:spcPts val="3850"/>
              </a:lnSpc>
            </a:pPr>
            <a:r>
              <a:rPr lang="en-US" sz="3500" b="1">
                <a:solidFill>
                  <a:srgbClr val="737373"/>
                </a:solidFill>
                <a:latin typeface="DM Sans Bold"/>
                <a:ea typeface="DM Sans Bold"/>
                <a:cs typeface="DM Sans Bold"/>
                <a:sym typeface="DM Sans Bold"/>
              </a:rPr>
              <a:t>CONTRIBUTION VS ATTRIBUTION</a:t>
            </a:r>
          </a:p>
        </p:txBody>
      </p:sp>
      <p:sp>
        <p:nvSpPr>
          <p:cNvPr id="7" name="TextBox 7"/>
          <p:cNvSpPr txBox="1"/>
          <p:nvPr/>
        </p:nvSpPr>
        <p:spPr>
          <a:xfrm>
            <a:off x="2327680" y="4855545"/>
            <a:ext cx="1938412" cy="1003308"/>
          </a:xfrm>
          <a:prstGeom prst="rect">
            <a:avLst/>
          </a:prstGeom>
        </p:spPr>
        <p:txBody>
          <a:bodyPr lIns="0" tIns="0" rIns="0" bIns="0" rtlCol="0" anchor="t">
            <a:spAutoFit/>
          </a:bodyPr>
          <a:lstStyle/>
          <a:p>
            <a:pPr algn="l">
              <a:lnSpc>
                <a:spcPts val="7700"/>
              </a:lnSpc>
            </a:pPr>
            <a:r>
              <a:rPr lang="en-US" sz="7000" b="1">
                <a:solidFill>
                  <a:srgbClr val="8CA9AD"/>
                </a:solidFill>
                <a:latin typeface="DM Sans Bold"/>
                <a:ea typeface="DM Sans Bold"/>
                <a:cs typeface="DM Sans Bold"/>
                <a:sym typeface="DM Sans Bold"/>
              </a:rPr>
              <a:t>03.</a:t>
            </a:r>
          </a:p>
        </p:txBody>
      </p:sp>
      <p:sp>
        <p:nvSpPr>
          <p:cNvPr id="8" name="Freeform 8"/>
          <p:cNvSpPr/>
          <p:nvPr/>
        </p:nvSpPr>
        <p:spPr>
          <a:xfrm>
            <a:off x="2417556" y="9164276"/>
            <a:ext cx="4102978" cy="2245448"/>
          </a:xfrm>
          <a:custGeom>
            <a:avLst/>
            <a:gdLst/>
            <a:ahLst/>
            <a:cxnLst/>
            <a:rect l="l" t="t" r="r" b="b"/>
            <a:pathLst>
              <a:path w="4102978" h="2245448">
                <a:moveTo>
                  <a:pt x="0" y="0"/>
                </a:moveTo>
                <a:lnTo>
                  <a:pt x="4102979" y="0"/>
                </a:lnTo>
                <a:lnTo>
                  <a:pt x="4102979"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9" name="Freeform 9"/>
          <p:cNvSpPr/>
          <p:nvPr/>
        </p:nvSpPr>
        <p:spPr>
          <a:xfrm rot="887923">
            <a:off x="13475833" y="-8787301"/>
            <a:ext cx="13977230" cy="1434230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10" name="TextBox 10"/>
          <p:cNvSpPr txBox="1"/>
          <p:nvPr/>
        </p:nvSpPr>
        <p:spPr>
          <a:xfrm>
            <a:off x="4205243" y="5969978"/>
            <a:ext cx="7303859" cy="438156"/>
          </a:xfrm>
          <a:prstGeom prst="rect">
            <a:avLst/>
          </a:prstGeom>
        </p:spPr>
        <p:txBody>
          <a:bodyPr lIns="0" tIns="0" rIns="0" bIns="0" rtlCol="0" anchor="t">
            <a:spAutoFit/>
          </a:bodyPr>
          <a:lstStyle/>
          <a:p>
            <a:pPr algn="l">
              <a:lnSpc>
                <a:spcPts val="3300"/>
              </a:lnSpc>
            </a:pPr>
            <a:r>
              <a:rPr lang="en-US" sz="3000" i="1">
                <a:solidFill>
                  <a:srgbClr val="737373"/>
                </a:solidFill>
                <a:latin typeface="DM Sans Italics"/>
                <a:ea typeface="DM Sans Italics"/>
                <a:cs typeface="DM Sans Italics"/>
                <a:sym typeface="DM Sans Italics"/>
              </a:rPr>
              <a:t>How to measure with the sense</a:t>
            </a:r>
          </a:p>
        </p:txBody>
      </p:sp>
      <p:sp>
        <p:nvSpPr>
          <p:cNvPr id="11" name="TextBox 11"/>
          <p:cNvSpPr txBox="1"/>
          <p:nvPr/>
        </p:nvSpPr>
        <p:spPr>
          <a:xfrm>
            <a:off x="4266092" y="2463754"/>
            <a:ext cx="9388964" cy="438156"/>
          </a:xfrm>
          <a:prstGeom prst="rect">
            <a:avLst/>
          </a:prstGeom>
        </p:spPr>
        <p:txBody>
          <a:bodyPr lIns="0" tIns="0" rIns="0" bIns="0" rtlCol="0" anchor="t">
            <a:spAutoFit/>
          </a:bodyPr>
          <a:lstStyle/>
          <a:p>
            <a:pPr algn="l">
              <a:lnSpc>
                <a:spcPts val="3300"/>
              </a:lnSpc>
            </a:pPr>
            <a:r>
              <a:rPr lang="en-US" sz="3000" i="1">
                <a:solidFill>
                  <a:srgbClr val="737373"/>
                </a:solidFill>
                <a:latin typeface="DM Sans Italics"/>
                <a:ea typeface="DM Sans Italics"/>
                <a:cs typeface="DM Sans Italics"/>
                <a:sym typeface="DM Sans Italics"/>
              </a:rPr>
              <a:t>What does it mean within social innovation</a:t>
            </a:r>
          </a:p>
        </p:txBody>
      </p:sp>
      <p:sp>
        <p:nvSpPr>
          <p:cNvPr id="12" name="TextBox 12"/>
          <p:cNvSpPr txBox="1"/>
          <p:nvPr/>
        </p:nvSpPr>
        <p:spPr>
          <a:xfrm>
            <a:off x="4205243" y="4963497"/>
            <a:ext cx="10304012" cy="987431"/>
          </a:xfrm>
          <a:prstGeom prst="rect">
            <a:avLst/>
          </a:prstGeom>
        </p:spPr>
        <p:txBody>
          <a:bodyPr lIns="0" tIns="0" rIns="0" bIns="0" rtlCol="0" anchor="t">
            <a:spAutoFit/>
          </a:bodyPr>
          <a:lstStyle/>
          <a:p>
            <a:pPr algn="l">
              <a:lnSpc>
                <a:spcPts val="3850"/>
              </a:lnSpc>
            </a:pPr>
            <a:r>
              <a:rPr lang="en-US" sz="3500" b="1">
                <a:solidFill>
                  <a:srgbClr val="737373"/>
                </a:solidFill>
                <a:latin typeface="DM Sans Bold"/>
                <a:ea typeface="DM Sans Bold"/>
                <a:cs typeface="DM Sans Bold"/>
                <a:sym typeface="DM Sans Bold"/>
              </a:rPr>
              <a:t>TRADITIONAL MEASURMENT AND FRAMEWORKS FOR SYSTEMS</a:t>
            </a:r>
          </a:p>
        </p:txBody>
      </p:sp>
      <p:sp>
        <p:nvSpPr>
          <p:cNvPr id="13" name="TextBox 13"/>
          <p:cNvSpPr txBox="1"/>
          <p:nvPr/>
        </p:nvSpPr>
        <p:spPr>
          <a:xfrm>
            <a:off x="4266092" y="4020516"/>
            <a:ext cx="9388964" cy="438156"/>
          </a:xfrm>
          <a:prstGeom prst="rect">
            <a:avLst/>
          </a:prstGeom>
        </p:spPr>
        <p:txBody>
          <a:bodyPr lIns="0" tIns="0" rIns="0" bIns="0" rtlCol="0" anchor="t">
            <a:spAutoFit/>
          </a:bodyPr>
          <a:lstStyle/>
          <a:p>
            <a:pPr algn="l">
              <a:lnSpc>
                <a:spcPts val="3300"/>
              </a:lnSpc>
            </a:pPr>
            <a:r>
              <a:rPr lang="en-US" sz="3000" i="1">
                <a:solidFill>
                  <a:srgbClr val="737373"/>
                </a:solidFill>
                <a:latin typeface="DM Sans Italics"/>
                <a:ea typeface="DM Sans Italics"/>
                <a:cs typeface="DM Sans Italics"/>
                <a:sym typeface="DM Sans Italics"/>
              </a:rPr>
              <a:t>What does it mean and the role of ripple effect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BCBCD"/>
        </a:solidFill>
        <a:effectLst/>
      </p:bgPr>
    </p:bg>
    <p:spTree>
      <p:nvGrpSpPr>
        <p:cNvPr id="1" name=""/>
        <p:cNvGrpSpPr/>
        <p:nvPr/>
      </p:nvGrpSpPr>
      <p:grpSpPr>
        <a:xfrm>
          <a:off x="0" y="0"/>
          <a:ext cx="0" cy="0"/>
          <a:chOff x="0" y="0"/>
          <a:chExt cx="0" cy="0"/>
        </a:xfrm>
      </p:grpSpPr>
      <p:grpSp>
        <p:nvGrpSpPr>
          <p:cNvPr id="2" name="Group 2"/>
          <p:cNvGrpSpPr/>
          <p:nvPr/>
        </p:nvGrpSpPr>
        <p:grpSpPr>
          <a:xfrm>
            <a:off x="-685800" y="-1369275"/>
            <a:ext cx="9829800" cy="12306300"/>
            <a:chOff x="0" y="0"/>
            <a:chExt cx="1828828" cy="2289579"/>
          </a:xfrm>
        </p:grpSpPr>
        <p:sp>
          <p:nvSpPr>
            <p:cNvPr id="3" name="Freeform 3"/>
            <p:cNvSpPr/>
            <p:nvPr/>
          </p:nvSpPr>
          <p:spPr>
            <a:xfrm>
              <a:off x="0" y="0"/>
              <a:ext cx="1828828" cy="2289579"/>
            </a:xfrm>
            <a:custGeom>
              <a:avLst/>
              <a:gdLst/>
              <a:ahLst/>
              <a:cxnLst/>
              <a:rect l="l" t="t" r="r" b="b"/>
              <a:pathLst>
                <a:path w="1828828" h="2289579">
                  <a:moveTo>
                    <a:pt x="0" y="0"/>
                  </a:moveTo>
                  <a:lnTo>
                    <a:pt x="1828828" y="0"/>
                  </a:lnTo>
                  <a:lnTo>
                    <a:pt x="1828828" y="2289579"/>
                  </a:lnTo>
                  <a:lnTo>
                    <a:pt x="0" y="2289579"/>
                  </a:lnTo>
                  <a:close/>
                </a:path>
              </a:pathLst>
            </a:custGeom>
            <a:solidFill>
              <a:srgbClr val="F2F4F5">
                <a:alpha val="92941"/>
              </a:srgbClr>
            </a:solidFill>
          </p:spPr>
          <p:txBody>
            <a:bodyPr/>
            <a:lstStyle/>
            <a:p>
              <a:endParaRPr lang="de-DE"/>
            </a:p>
          </p:txBody>
        </p:sp>
      </p:grpSp>
      <p:sp>
        <p:nvSpPr>
          <p:cNvPr id="4" name="TextBox 4"/>
          <p:cNvSpPr txBox="1"/>
          <p:nvPr/>
        </p:nvSpPr>
        <p:spPr>
          <a:xfrm>
            <a:off x="642002" y="1492840"/>
            <a:ext cx="7972191" cy="5989320"/>
          </a:xfrm>
          <a:prstGeom prst="rect">
            <a:avLst/>
          </a:prstGeom>
        </p:spPr>
        <p:txBody>
          <a:bodyPr lIns="0" tIns="0" rIns="0" bIns="0" rtlCol="0" anchor="t">
            <a:spAutoFit/>
          </a:bodyPr>
          <a:lstStyle/>
          <a:p>
            <a:pPr algn="ctr">
              <a:lnSpc>
                <a:spcPts val="7800"/>
              </a:lnSpc>
            </a:pPr>
            <a:r>
              <a:rPr lang="en-US" sz="7800">
                <a:solidFill>
                  <a:srgbClr val="194597"/>
                </a:solidFill>
                <a:latin typeface="DM Sans"/>
                <a:ea typeface="DM Sans"/>
                <a:cs typeface="DM Sans"/>
                <a:sym typeface="DM Sans"/>
              </a:rPr>
              <a:t>Can you name share your experience with measurment frameworks &amp; challenges ?</a:t>
            </a:r>
          </a:p>
        </p:txBody>
      </p:sp>
      <p:sp>
        <p:nvSpPr>
          <p:cNvPr id="5" name="Freeform 5"/>
          <p:cNvSpPr/>
          <p:nvPr/>
        </p:nvSpPr>
        <p:spPr>
          <a:xfrm>
            <a:off x="14185022" y="0"/>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6" name="Freeform 6"/>
          <p:cNvSpPr/>
          <p:nvPr/>
        </p:nvSpPr>
        <p:spPr>
          <a:xfrm>
            <a:off x="10120666" y="805496"/>
            <a:ext cx="7138634" cy="6710316"/>
          </a:xfrm>
          <a:custGeom>
            <a:avLst/>
            <a:gdLst/>
            <a:ahLst/>
            <a:cxnLst/>
            <a:rect l="l" t="t" r="r" b="b"/>
            <a:pathLst>
              <a:path w="7138634" h="6710316">
                <a:moveTo>
                  <a:pt x="0" y="0"/>
                </a:moveTo>
                <a:lnTo>
                  <a:pt x="7138634" y="0"/>
                </a:lnTo>
                <a:lnTo>
                  <a:pt x="7138634" y="6710316"/>
                </a:lnTo>
                <a:lnTo>
                  <a:pt x="0" y="67103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7" name="TextBox 7"/>
          <p:cNvSpPr txBox="1"/>
          <p:nvPr/>
        </p:nvSpPr>
        <p:spPr>
          <a:xfrm>
            <a:off x="10120666" y="8533344"/>
            <a:ext cx="7972191" cy="1036320"/>
          </a:xfrm>
          <a:prstGeom prst="rect">
            <a:avLst/>
          </a:prstGeom>
        </p:spPr>
        <p:txBody>
          <a:bodyPr lIns="0" tIns="0" rIns="0" bIns="0" rtlCol="0" anchor="t">
            <a:spAutoFit/>
          </a:bodyPr>
          <a:lstStyle/>
          <a:p>
            <a:pPr algn="l">
              <a:lnSpc>
                <a:spcPts val="7800"/>
              </a:lnSpc>
            </a:pPr>
            <a:r>
              <a:rPr lang="en-US" sz="7800">
                <a:solidFill>
                  <a:srgbClr val="194597"/>
                </a:solidFill>
                <a:latin typeface="DM Sans"/>
                <a:ea typeface="DM Sans"/>
                <a:cs typeface="DM Sans"/>
                <a:sym typeface="DM Sans"/>
              </a:rPr>
              <a:t>Let's discuss!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4260" y="1216819"/>
            <a:ext cx="5834069" cy="5028882"/>
            <a:chOff x="0" y="0"/>
            <a:chExt cx="11289030" cy="9730979"/>
          </a:xfrm>
        </p:grpSpPr>
        <p:sp>
          <p:nvSpPr>
            <p:cNvPr id="3" name="Freeform 3"/>
            <p:cNvSpPr/>
            <p:nvPr/>
          </p:nvSpPr>
          <p:spPr>
            <a:xfrm>
              <a:off x="0" y="0"/>
              <a:ext cx="11287760" cy="9730979"/>
            </a:xfrm>
            <a:custGeom>
              <a:avLst/>
              <a:gdLst/>
              <a:ahLst/>
              <a:cxnLst/>
              <a:rect l="l" t="t" r="r" b="b"/>
              <a:pathLst>
                <a:path w="11287760" h="9730979">
                  <a:moveTo>
                    <a:pt x="0" y="8925254"/>
                  </a:moveTo>
                  <a:lnTo>
                    <a:pt x="0" y="805725"/>
                  </a:lnTo>
                  <a:cubicBezTo>
                    <a:pt x="0" y="360046"/>
                    <a:pt x="234950" y="0"/>
                    <a:pt x="525780" y="0"/>
                  </a:cubicBezTo>
                  <a:lnTo>
                    <a:pt x="10761980" y="0"/>
                  </a:lnTo>
                  <a:cubicBezTo>
                    <a:pt x="11052810" y="0"/>
                    <a:pt x="11287760" y="360046"/>
                    <a:pt x="11287760" y="805725"/>
                  </a:cubicBezTo>
                  <a:lnTo>
                    <a:pt x="11287760" y="8923308"/>
                  </a:lnTo>
                  <a:cubicBezTo>
                    <a:pt x="11287760" y="9368986"/>
                    <a:pt x="11052810" y="9729033"/>
                    <a:pt x="10761980" y="9729033"/>
                  </a:cubicBezTo>
                  <a:lnTo>
                    <a:pt x="525780" y="9729033"/>
                  </a:lnTo>
                  <a:cubicBezTo>
                    <a:pt x="236220" y="9730979"/>
                    <a:pt x="0" y="9370933"/>
                    <a:pt x="0" y="8925254"/>
                  </a:cubicBezTo>
                  <a:close/>
                </a:path>
              </a:pathLst>
            </a:custGeom>
            <a:blipFill>
              <a:blip r:embed="rId2"/>
              <a:stretch>
                <a:fillRect l="-14683" r="-14683"/>
              </a:stretch>
            </a:blipFill>
          </p:spPr>
          <p:txBody>
            <a:bodyPr/>
            <a:lstStyle/>
            <a:p>
              <a:endParaRPr lang="de-DE"/>
            </a:p>
          </p:txBody>
        </p:sp>
      </p:grpSp>
      <p:grpSp>
        <p:nvGrpSpPr>
          <p:cNvPr id="4" name="Group 4"/>
          <p:cNvGrpSpPr/>
          <p:nvPr/>
        </p:nvGrpSpPr>
        <p:grpSpPr>
          <a:xfrm>
            <a:off x="10512236" y="840581"/>
            <a:ext cx="6747064" cy="6243319"/>
            <a:chOff x="0" y="0"/>
            <a:chExt cx="8996086" cy="8324426"/>
          </a:xfrm>
        </p:grpSpPr>
        <p:sp>
          <p:nvSpPr>
            <p:cNvPr id="5" name="TextBox 5"/>
            <p:cNvSpPr txBox="1"/>
            <p:nvPr/>
          </p:nvSpPr>
          <p:spPr>
            <a:xfrm>
              <a:off x="0" y="-47625"/>
              <a:ext cx="8996086" cy="503131"/>
            </a:xfrm>
            <a:prstGeom prst="rect">
              <a:avLst/>
            </a:prstGeom>
          </p:spPr>
          <p:txBody>
            <a:bodyPr lIns="0" tIns="0" rIns="0" bIns="0" rtlCol="0" anchor="t">
              <a:spAutoFit/>
            </a:bodyPr>
            <a:lstStyle/>
            <a:p>
              <a:pPr algn="just">
                <a:lnSpc>
                  <a:spcPts val="3220"/>
                </a:lnSpc>
              </a:pPr>
              <a:endParaRPr/>
            </a:p>
          </p:txBody>
        </p:sp>
        <p:sp>
          <p:nvSpPr>
            <p:cNvPr id="6" name="TextBox 6"/>
            <p:cNvSpPr txBox="1"/>
            <p:nvPr/>
          </p:nvSpPr>
          <p:spPr>
            <a:xfrm>
              <a:off x="0" y="534881"/>
              <a:ext cx="8996086" cy="7789545"/>
            </a:xfrm>
            <a:prstGeom prst="rect">
              <a:avLst/>
            </a:prstGeom>
          </p:spPr>
          <p:txBody>
            <a:bodyPr lIns="0" tIns="0" rIns="0" bIns="0" rtlCol="0" anchor="t">
              <a:spAutoFit/>
            </a:bodyPr>
            <a:lstStyle/>
            <a:p>
              <a:pPr algn="just">
                <a:lnSpc>
                  <a:spcPts val="3359"/>
                </a:lnSpc>
              </a:pPr>
              <a:r>
                <a:rPr lang="en-US" sz="2399" b="1">
                  <a:solidFill>
                    <a:srgbClr val="E1A93D"/>
                  </a:solidFill>
                  <a:latin typeface="DM Sans Bold"/>
                  <a:ea typeface="DM Sans Bold"/>
                  <a:cs typeface="DM Sans Bold"/>
                  <a:sym typeface="DM Sans Bold"/>
                </a:rPr>
                <a:t>Common challenges when measuring systems change:</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Systems mapping platforms (Kumu, Miro) to illustrate actors, flows, and leverage points</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Network analysis tools (UCINET, Gephi) to measure density, centrality, and diversity</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Data visualization methods to reveal hidden patterns and relationships</a:t>
              </a:r>
            </a:p>
            <a:p>
              <a:pPr algn="just">
                <a:lnSpc>
                  <a:spcPts val="3359"/>
                </a:lnSpc>
              </a:pPr>
              <a:endParaRPr lang="en-US" sz="2399">
                <a:solidFill>
                  <a:srgbClr val="737373"/>
                </a:solidFill>
                <a:latin typeface="DM Sans"/>
                <a:ea typeface="DM Sans"/>
                <a:cs typeface="DM Sans"/>
                <a:sym typeface="DM Sans"/>
              </a:endParaRPr>
            </a:p>
            <a:p>
              <a:pPr algn="just">
                <a:lnSpc>
                  <a:spcPts val="3359"/>
                </a:lnSpc>
              </a:pPr>
              <a:endParaRPr lang="en-US" sz="2399">
                <a:solidFill>
                  <a:srgbClr val="737373"/>
                </a:solidFill>
                <a:latin typeface="DM Sans"/>
                <a:ea typeface="DM Sans"/>
                <a:cs typeface="DM Sans"/>
                <a:sym typeface="DM Sans"/>
              </a:endParaRPr>
            </a:p>
            <a:p>
              <a:pPr algn="just">
                <a:lnSpc>
                  <a:spcPts val="3359"/>
                </a:lnSpc>
              </a:pPr>
              <a:endParaRPr lang="en-US" sz="2399">
                <a:solidFill>
                  <a:srgbClr val="737373"/>
                </a:solidFill>
                <a:latin typeface="DM Sans"/>
                <a:ea typeface="DM Sans"/>
                <a:cs typeface="DM Sans"/>
                <a:sym typeface="DM Sans"/>
              </a:endParaRPr>
            </a:p>
            <a:p>
              <a:pPr algn="just">
                <a:lnSpc>
                  <a:spcPts val="3359"/>
                </a:lnSpc>
              </a:pPr>
              <a:endParaRPr lang="en-US" sz="2399">
                <a:solidFill>
                  <a:srgbClr val="737373"/>
                </a:solidFill>
                <a:latin typeface="DM Sans"/>
                <a:ea typeface="DM Sans"/>
                <a:cs typeface="DM Sans"/>
                <a:sym typeface="DM Sans"/>
              </a:endParaRPr>
            </a:p>
            <a:p>
              <a:pPr algn="just">
                <a:lnSpc>
                  <a:spcPts val="3359"/>
                </a:lnSpc>
              </a:pPr>
              <a:endParaRPr lang="en-US" sz="2399">
                <a:solidFill>
                  <a:srgbClr val="737373"/>
                </a:solidFill>
                <a:latin typeface="DM Sans"/>
                <a:ea typeface="DM Sans"/>
                <a:cs typeface="DM Sans"/>
                <a:sym typeface="DM Sans"/>
              </a:endParaRPr>
            </a:p>
            <a:p>
              <a:pPr algn="just">
                <a:lnSpc>
                  <a:spcPts val="3359"/>
                </a:lnSpc>
              </a:pPr>
              <a:endParaRPr lang="en-US" sz="2399">
                <a:solidFill>
                  <a:srgbClr val="737373"/>
                </a:solidFill>
                <a:latin typeface="DM Sans"/>
                <a:ea typeface="DM Sans"/>
                <a:cs typeface="DM Sans"/>
                <a:sym typeface="DM Sans"/>
              </a:endParaRPr>
            </a:p>
          </p:txBody>
        </p:sp>
      </p:grpSp>
      <p:sp>
        <p:nvSpPr>
          <p:cNvPr id="7" name="TextBox 7"/>
          <p:cNvSpPr txBox="1"/>
          <p:nvPr/>
        </p:nvSpPr>
        <p:spPr>
          <a:xfrm>
            <a:off x="2114388" y="6429530"/>
            <a:ext cx="15144912" cy="795020"/>
          </a:xfrm>
          <a:prstGeom prst="rect">
            <a:avLst/>
          </a:prstGeom>
        </p:spPr>
        <p:txBody>
          <a:bodyPr lIns="0" tIns="0" rIns="0" bIns="0" rtlCol="0" anchor="t">
            <a:spAutoFit/>
          </a:bodyPr>
          <a:lstStyle/>
          <a:p>
            <a:pPr algn="l">
              <a:lnSpc>
                <a:spcPts val="6160"/>
              </a:lnSpc>
            </a:pPr>
            <a:r>
              <a:rPr lang="en-US" sz="5600" b="1" spc="-280">
                <a:solidFill>
                  <a:srgbClr val="737373"/>
                </a:solidFill>
                <a:latin typeface="DM Sans Bold"/>
                <a:ea typeface="DM Sans Bold"/>
                <a:cs typeface="DM Sans Bold"/>
                <a:sym typeface="DM Sans Bold"/>
              </a:rPr>
              <a:t>Tools for mapping &amp; analysis</a:t>
            </a:r>
          </a:p>
        </p:txBody>
      </p:sp>
      <p:sp>
        <p:nvSpPr>
          <p:cNvPr id="8" name="TextBox 8"/>
          <p:cNvSpPr txBox="1"/>
          <p:nvPr/>
        </p:nvSpPr>
        <p:spPr>
          <a:xfrm>
            <a:off x="11466741" y="2111477"/>
            <a:ext cx="6694117" cy="389254"/>
          </a:xfrm>
          <a:prstGeom prst="rect">
            <a:avLst/>
          </a:prstGeom>
        </p:spPr>
        <p:txBody>
          <a:bodyPr lIns="0" tIns="0" rIns="0" bIns="0" rtlCol="0" anchor="t">
            <a:spAutoFit/>
          </a:bodyPr>
          <a:lstStyle/>
          <a:p>
            <a:pPr algn="l">
              <a:lnSpc>
                <a:spcPts val="3220"/>
              </a:lnSpc>
            </a:pPr>
            <a:endParaRPr/>
          </a:p>
        </p:txBody>
      </p:sp>
      <p:sp>
        <p:nvSpPr>
          <p:cNvPr id="9" name="TextBox 9"/>
          <p:cNvSpPr txBox="1"/>
          <p:nvPr/>
        </p:nvSpPr>
        <p:spPr>
          <a:xfrm>
            <a:off x="11466741" y="3957638"/>
            <a:ext cx="6694117" cy="389254"/>
          </a:xfrm>
          <a:prstGeom prst="rect">
            <a:avLst/>
          </a:prstGeom>
        </p:spPr>
        <p:txBody>
          <a:bodyPr lIns="0" tIns="0" rIns="0" bIns="0" rtlCol="0" anchor="t">
            <a:spAutoFit/>
          </a:bodyPr>
          <a:lstStyle/>
          <a:p>
            <a:pPr algn="l">
              <a:lnSpc>
                <a:spcPts val="3220"/>
              </a:lnSpc>
            </a:pPr>
            <a:endParaRPr/>
          </a:p>
        </p:txBody>
      </p:sp>
      <p:sp>
        <p:nvSpPr>
          <p:cNvPr id="10" name="TextBox 10"/>
          <p:cNvSpPr txBox="1"/>
          <p:nvPr/>
        </p:nvSpPr>
        <p:spPr>
          <a:xfrm>
            <a:off x="293531" y="7303604"/>
            <a:ext cx="17867328" cy="2389505"/>
          </a:xfrm>
          <a:prstGeom prst="rect">
            <a:avLst/>
          </a:prstGeom>
        </p:spPr>
        <p:txBody>
          <a:bodyPr lIns="0" tIns="0" rIns="0" bIns="0" rtlCol="0" anchor="t">
            <a:spAutoFit/>
          </a:bodyPr>
          <a:lstStyle/>
          <a:p>
            <a:pPr algn="just">
              <a:lnSpc>
                <a:spcPts val="3220"/>
              </a:lnSpc>
              <a:spcBef>
                <a:spcPct val="0"/>
              </a:spcBef>
            </a:pPr>
            <a:r>
              <a:rPr lang="en-US" sz="2300">
                <a:solidFill>
                  <a:srgbClr val="727171"/>
                </a:solidFill>
                <a:latin typeface="DM Sans"/>
                <a:ea typeface="DM Sans"/>
                <a:cs typeface="DM Sans"/>
                <a:sym typeface="DM Sans"/>
              </a:rPr>
              <a:t>Mapping and analysis tools allow practitioners to see the bigger picture of how a system functions. Platforms like Kumu and Miro help teams co-create system maps that show who is involved, how they are connected, and where key leverage points exist. Network analysis software such as UCINET and Gephi provides quantitative data on structural aspects of networks, including central actors, network density, and inclusion of diverse voices. These analytical tools make it possible to identify where influence is concentrated and where interventions might unlock systemic change. Visualizing systems in this way helps teams move beyond assumptions to evidence-based strategies.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4260" y="1216819"/>
            <a:ext cx="5834069" cy="5028882"/>
            <a:chOff x="0" y="0"/>
            <a:chExt cx="11289030" cy="9730979"/>
          </a:xfrm>
        </p:grpSpPr>
        <p:sp>
          <p:nvSpPr>
            <p:cNvPr id="3" name="Freeform 3"/>
            <p:cNvSpPr/>
            <p:nvPr/>
          </p:nvSpPr>
          <p:spPr>
            <a:xfrm>
              <a:off x="0" y="0"/>
              <a:ext cx="11287760" cy="9730979"/>
            </a:xfrm>
            <a:custGeom>
              <a:avLst/>
              <a:gdLst/>
              <a:ahLst/>
              <a:cxnLst/>
              <a:rect l="l" t="t" r="r" b="b"/>
              <a:pathLst>
                <a:path w="11287760" h="9730979">
                  <a:moveTo>
                    <a:pt x="0" y="8925254"/>
                  </a:moveTo>
                  <a:lnTo>
                    <a:pt x="0" y="805725"/>
                  </a:lnTo>
                  <a:cubicBezTo>
                    <a:pt x="0" y="360046"/>
                    <a:pt x="234950" y="0"/>
                    <a:pt x="525780" y="0"/>
                  </a:cubicBezTo>
                  <a:lnTo>
                    <a:pt x="10761980" y="0"/>
                  </a:lnTo>
                  <a:cubicBezTo>
                    <a:pt x="11052810" y="0"/>
                    <a:pt x="11287760" y="360046"/>
                    <a:pt x="11287760" y="805725"/>
                  </a:cubicBezTo>
                  <a:lnTo>
                    <a:pt x="11287760" y="8923308"/>
                  </a:lnTo>
                  <a:cubicBezTo>
                    <a:pt x="11287760" y="9368986"/>
                    <a:pt x="11052810" y="9729033"/>
                    <a:pt x="10761980" y="9729033"/>
                  </a:cubicBezTo>
                  <a:lnTo>
                    <a:pt x="525780" y="9729033"/>
                  </a:lnTo>
                  <a:cubicBezTo>
                    <a:pt x="236220" y="9730979"/>
                    <a:pt x="0" y="9370933"/>
                    <a:pt x="0" y="8925254"/>
                  </a:cubicBezTo>
                  <a:close/>
                </a:path>
              </a:pathLst>
            </a:custGeom>
            <a:blipFill>
              <a:blip r:embed="rId2"/>
              <a:stretch>
                <a:fillRect l="-14683" r="-14683"/>
              </a:stretch>
            </a:blipFill>
          </p:spPr>
          <p:txBody>
            <a:bodyPr/>
            <a:lstStyle/>
            <a:p>
              <a:endParaRPr lang="de-DE"/>
            </a:p>
          </p:txBody>
        </p:sp>
      </p:grpSp>
      <p:grpSp>
        <p:nvGrpSpPr>
          <p:cNvPr id="4" name="Group 4"/>
          <p:cNvGrpSpPr/>
          <p:nvPr/>
        </p:nvGrpSpPr>
        <p:grpSpPr>
          <a:xfrm>
            <a:off x="10512236" y="840581"/>
            <a:ext cx="6747064" cy="5824219"/>
            <a:chOff x="0" y="0"/>
            <a:chExt cx="8996086" cy="7765626"/>
          </a:xfrm>
        </p:grpSpPr>
        <p:sp>
          <p:nvSpPr>
            <p:cNvPr id="5" name="TextBox 5"/>
            <p:cNvSpPr txBox="1"/>
            <p:nvPr/>
          </p:nvSpPr>
          <p:spPr>
            <a:xfrm>
              <a:off x="0" y="-47625"/>
              <a:ext cx="8996086" cy="503131"/>
            </a:xfrm>
            <a:prstGeom prst="rect">
              <a:avLst/>
            </a:prstGeom>
          </p:spPr>
          <p:txBody>
            <a:bodyPr lIns="0" tIns="0" rIns="0" bIns="0" rtlCol="0" anchor="t">
              <a:spAutoFit/>
            </a:bodyPr>
            <a:lstStyle/>
            <a:p>
              <a:pPr algn="just">
                <a:lnSpc>
                  <a:spcPts val="3220"/>
                </a:lnSpc>
              </a:pPr>
              <a:endParaRPr/>
            </a:p>
          </p:txBody>
        </p:sp>
        <p:sp>
          <p:nvSpPr>
            <p:cNvPr id="6" name="TextBox 6"/>
            <p:cNvSpPr txBox="1"/>
            <p:nvPr/>
          </p:nvSpPr>
          <p:spPr>
            <a:xfrm>
              <a:off x="0" y="534881"/>
              <a:ext cx="8996086" cy="7230745"/>
            </a:xfrm>
            <a:prstGeom prst="rect">
              <a:avLst/>
            </a:prstGeom>
          </p:spPr>
          <p:txBody>
            <a:bodyPr lIns="0" tIns="0" rIns="0" bIns="0" rtlCol="0" anchor="t">
              <a:spAutoFit/>
            </a:bodyPr>
            <a:lstStyle/>
            <a:p>
              <a:pPr algn="just">
                <a:lnSpc>
                  <a:spcPts val="3359"/>
                </a:lnSpc>
              </a:pPr>
              <a:r>
                <a:rPr lang="en-US" sz="2399" b="1">
                  <a:solidFill>
                    <a:srgbClr val="E1A93D"/>
                  </a:solidFill>
                  <a:latin typeface="DM Sans Bold"/>
                  <a:ea typeface="DM Sans Bold"/>
                  <a:cs typeface="DM Sans Bold"/>
                  <a:sym typeface="DM Sans Bold"/>
                </a:rPr>
                <a:t>Guiding inclusive and systemic evaluation:</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Participatory evaluation guides (BetterEvaluation, participatory storytelling)</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Social innovation frameworks (SROI, Theory of Change, developmental evaluation)</a:t>
              </a:r>
            </a:p>
            <a:p>
              <a:pPr marL="518158" lvl="1" indent="-259079" algn="just">
                <a:lnSpc>
                  <a:spcPts val="3359"/>
                </a:lnSpc>
                <a:buFont typeface="Arial"/>
                <a:buChar char="•"/>
              </a:pPr>
              <a:r>
                <a:rPr lang="en-US" sz="2399">
                  <a:solidFill>
                    <a:srgbClr val="737373"/>
                  </a:solidFill>
                  <a:latin typeface="DM Sans"/>
                  <a:ea typeface="DM Sans"/>
                  <a:cs typeface="DM Sans"/>
                  <a:sym typeface="DM Sans"/>
                </a:rPr>
                <a:t>Practical toolkits for adaptive learning and reflection</a:t>
              </a:r>
            </a:p>
            <a:p>
              <a:pPr algn="just">
                <a:lnSpc>
                  <a:spcPts val="3359"/>
                </a:lnSpc>
              </a:pPr>
              <a:endParaRPr lang="en-US" sz="2399">
                <a:solidFill>
                  <a:srgbClr val="737373"/>
                </a:solidFill>
                <a:latin typeface="DM Sans"/>
                <a:ea typeface="DM Sans"/>
                <a:cs typeface="DM Sans"/>
                <a:sym typeface="DM Sans"/>
              </a:endParaRPr>
            </a:p>
            <a:p>
              <a:pPr algn="just">
                <a:lnSpc>
                  <a:spcPts val="3359"/>
                </a:lnSpc>
              </a:pPr>
              <a:endParaRPr lang="en-US" sz="2399">
                <a:solidFill>
                  <a:srgbClr val="737373"/>
                </a:solidFill>
                <a:latin typeface="DM Sans"/>
                <a:ea typeface="DM Sans"/>
                <a:cs typeface="DM Sans"/>
                <a:sym typeface="DM Sans"/>
              </a:endParaRPr>
            </a:p>
            <a:p>
              <a:pPr algn="just">
                <a:lnSpc>
                  <a:spcPts val="3359"/>
                </a:lnSpc>
              </a:pPr>
              <a:endParaRPr lang="en-US" sz="2399">
                <a:solidFill>
                  <a:srgbClr val="737373"/>
                </a:solidFill>
                <a:latin typeface="DM Sans"/>
                <a:ea typeface="DM Sans"/>
                <a:cs typeface="DM Sans"/>
                <a:sym typeface="DM Sans"/>
              </a:endParaRPr>
            </a:p>
            <a:p>
              <a:pPr algn="just">
                <a:lnSpc>
                  <a:spcPts val="3359"/>
                </a:lnSpc>
              </a:pPr>
              <a:endParaRPr lang="en-US" sz="2399">
                <a:solidFill>
                  <a:srgbClr val="737373"/>
                </a:solidFill>
                <a:latin typeface="DM Sans"/>
                <a:ea typeface="DM Sans"/>
                <a:cs typeface="DM Sans"/>
                <a:sym typeface="DM Sans"/>
              </a:endParaRPr>
            </a:p>
            <a:p>
              <a:pPr algn="just">
                <a:lnSpc>
                  <a:spcPts val="3359"/>
                </a:lnSpc>
              </a:pPr>
              <a:endParaRPr lang="en-US" sz="2399">
                <a:solidFill>
                  <a:srgbClr val="737373"/>
                </a:solidFill>
                <a:latin typeface="DM Sans"/>
                <a:ea typeface="DM Sans"/>
                <a:cs typeface="DM Sans"/>
                <a:sym typeface="DM Sans"/>
              </a:endParaRPr>
            </a:p>
            <a:p>
              <a:pPr algn="just">
                <a:lnSpc>
                  <a:spcPts val="3359"/>
                </a:lnSpc>
              </a:pPr>
              <a:endParaRPr lang="en-US" sz="2399">
                <a:solidFill>
                  <a:srgbClr val="737373"/>
                </a:solidFill>
                <a:latin typeface="DM Sans"/>
                <a:ea typeface="DM Sans"/>
                <a:cs typeface="DM Sans"/>
                <a:sym typeface="DM Sans"/>
              </a:endParaRPr>
            </a:p>
          </p:txBody>
        </p:sp>
      </p:grpSp>
      <p:sp>
        <p:nvSpPr>
          <p:cNvPr id="7" name="TextBox 7"/>
          <p:cNvSpPr txBox="1"/>
          <p:nvPr/>
        </p:nvSpPr>
        <p:spPr>
          <a:xfrm>
            <a:off x="2114388" y="6429530"/>
            <a:ext cx="15144912" cy="795020"/>
          </a:xfrm>
          <a:prstGeom prst="rect">
            <a:avLst/>
          </a:prstGeom>
        </p:spPr>
        <p:txBody>
          <a:bodyPr lIns="0" tIns="0" rIns="0" bIns="0" rtlCol="0" anchor="t">
            <a:spAutoFit/>
          </a:bodyPr>
          <a:lstStyle/>
          <a:p>
            <a:pPr algn="l">
              <a:lnSpc>
                <a:spcPts val="6160"/>
              </a:lnSpc>
            </a:pPr>
            <a:r>
              <a:rPr lang="en-US" sz="5600" b="1" spc="-280">
                <a:solidFill>
                  <a:srgbClr val="737373"/>
                </a:solidFill>
                <a:latin typeface="DM Sans Bold"/>
                <a:ea typeface="DM Sans Bold"/>
                <a:cs typeface="DM Sans Bold"/>
                <a:sym typeface="DM Sans Bold"/>
              </a:rPr>
              <a:t>Resources for participation &amp; frameworks</a:t>
            </a:r>
          </a:p>
        </p:txBody>
      </p:sp>
      <p:sp>
        <p:nvSpPr>
          <p:cNvPr id="8" name="TextBox 8"/>
          <p:cNvSpPr txBox="1"/>
          <p:nvPr/>
        </p:nvSpPr>
        <p:spPr>
          <a:xfrm>
            <a:off x="293531" y="7303604"/>
            <a:ext cx="17867328" cy="2389505"/>
          </a:xfrm>
          <a:prstGeom prst="rect">
            <a:avLst/>
          </a:prstGeom>
        </p:spPr>
        <p:txBody>
          <a:bodyPr lIns="0" tIns="0" rIns="0" bIns="0" rtlCol="0" anchor="t">
            <a:spAutoFit/>
          </a:bodyPr>
          <a:lstStyle/>
          <a:p>
            <a:pPr algn="just">
              <a:lnSpc>
                <a:spcPts val="3220"/>
              </a:lnSpc>
              <a:spcBef>
                <a:spcPct val="0"/>
              </a:spcBef>
            </a:pPr>
            <a:r>
              <a:rPr lang="en-US" sz="2300">
                <a:solidFill>
                  <a:srgbClr val="727171"/>
                </a:solidFill>
                <a:latin typeface="DM Sans"/>
                <a:ea typeface="DM Sans"/>
                <a:cs typeface="DM Sans"/>
                <a:sym typeface="DM Sans"/>
              </a:rPr>
              <a:t>Beyond mapping and analysis, it is essential to have resources that support inclusive and adaptive evaluation. Participatory evaluation guides encourage evaluators to design processes where communities co-create indicators and contribute their own narratives of change. Frameworks such as Social Return on Investment (SROI) and Theory of Change help connect local actions to broader systemic outcomes. Developmental evaluation toolkits provide methods for embedding learning loops in real time, ensuring that strategies evolve with changing conditions. By combining participatory approaches with structured frameworks, practitioners can balance rigor with inclusivity, generating insights that are both technically sound and socially grounded.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8CA9AD"/>
            </a:solidFill>
          </p:spPr>
          <p:txBody>
            <a:bodyPr/>
            <a:lstStyle/>
            <a:p>
              <a:endParaRPr lang="de-DE"/>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981200" y="-94024"/>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6" name="Freeform 6"/>
          <p:cNvSpPr/>
          <p:nvPr/>
        </p:nvSpPr>
        <p:spPr>
          <a:xfrm>
            <a:off x="1981200" y="6267450"/>
            <a:ext cx="2880360" cy="41148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7" name="TextBox 7"/>
          <p:cNvSpPr txBox="1"/>
          <p:nvPr/>
        </p:nvSpPr>
        <p:spPr>
          <a:xfrm>
            <a:off x="4245946" y="3130544"/>
            <a:ext cx="10620170" cy="1660526"/>
          </a:xfrm>
          <a:prstGeom prst="rect">
            <a:avLst/>
          </a:prstGeom>
        </p:spPr>
        <p:txBody>
          <a:bodyPr lIns="0" tIns="0" rIns="0" bIns="0" rtlCol="0" anchor="t">
            <a:spAutoFit/>
          </a:bodyPr>
          <a:lstStyle/>
          <a:p>
            <a:pPr algn="r">
              <a:lnSpc>
                <a:spcPts val="12500"/>
              </a:lnSpc>
            </a:pPr>
            <a:r>
              <a:rPr lang="en-US" sz="12500" b="1">
                <a:solidFill>
                  <a:srgbClr val="FFFFFF"/>
                </a:solidFill>
                <a:latin typeface="DM Sans Bold"/>
                <a:ea typeface="DM Sans Bold"/>
                <a:cs typeface="DM Sans Bold"/>
                <a:sym typeface="DM Sans Bold"/>
              </a:rPr>
              <a:t>THANK YOU</a:t>
            </a:r>
          </a:p>
        </p:txBody>
      </p:sp>
      <p:sp>
        <p:nvSpPr>
          <p:cNvPr id="8" name="TextBox 8"/>
          <p:cNvSpPr txBox="1"/>
          <p:nvPr/>
        </p:nvSpPr>
        <p:spPr>
          <a:xfrm>
            <a:off x="9144000" y="4819644"/>
            <a:ext cx="5722116" cy="501656"/>
          </a:xfrm>
          <a:prstGeom prst="rect">
            <a:avLst/>
          </a:prstGeom>
        </p:spPr>
        <p:txBody>
          <a:bodyPr lIns="0" tIns="0" rIns="0" bIns="0" rtlCol="0" anchor="t">
            <a:spAutoFit/>
          </a:bodyPr>
          <a:lstStyle/>
          <a:p>
            <a:pPr algn="r">
              <a:lnSpc>
                <a:spcPts val="3850"/>
              </a:lnSpc>
            </a:pPr>
            <a:r>
              <a:rPr lang="en-US" sz="3500" b="1">
                <a:solidFill>
                  <a:srgbClr val="FFFFFF"/>
                </a:solidFill>
                <a:latin typeface="DM Sans Bold"/>
                <a:ea typeface="DM Sans Bold"/>
                <a:cs typeface="DM Sans Bold"/>
                <a:sym typeface="DM Sans Bold"/>
              </a:rPr>
              <a:t>Have any question?</a:t>
            </a:r>
          </a:p>
        </p:txBody>
      </p:sp>
      <p:sp>
        <p:nvSpPr>
          <p:cNvPr id="9" name="Freeform 9"/>
          <p:cNvSpPr/>
          <p:nvPr/>
        </p:nvSpPr>
        <p:spPr>
          <a:xfrm rot="-10800000">
            <a:off x="5623560" y="7673106"/>
            <a:ext cx="3422956" cy="2613894"/>
          </a:xfrm>
          <a:custGeom>
            <a:avLst/>
            <a:gdLst/>
            <a:ahLst/>
            <a:cxnLst/>
            <a:rect l="l" t="t" r="r" b="b"/>
            <a:pathLst>
              <a:path w="3422956" h="2613894">
                <a:moveTo>
                  <a:pt x="0" y="0"/>
                </a:moveTo>
                <a:lnTo>
                  <a:pt x="3422956" y="0"/>
                </a:lnTo>
                <a:lnTo>
                  <a:pt x="3422956" y="2613894"/>
                </a:lnTo>
                <a:lnTo>
                  <a:pt x="0" y="2613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BCBCD"/>
        </a:solidFill>
        <a:effectLst/>
      </p:bgPr>
    </p:bg>
    <p:spTree>
      <p:nvGrpSpPr>
        <p:cNvPr id="1" name=""/>
        <p:cNvGrpSpPr/>
        <p:nvPr/>
      </p:nvGrpSpPr>
      <p:grpSpPr>
        <a:xfrm>
          <a:off x="0" y="0"/>
          <a:ext cx="0" cy="0"/>
          <a:chOff x="0" y="0"/>
          <a:chExt cx="0" cy="0"/>
        </a:xfrm>
      </p:grpSpPr>
      <p:grpSp>
        <p:nvGrpSpPr>
          <p:cNvPr id="2" name="Group 2"/>
          <p:cNvGrpSpPr/>
          <p:nvPr/>
        </p:nvGrpSpPr>
        <p:grpSpPr>
          <a:xfrm>
            <a:off x="-685800" y="-1369275"/>
            <a:ext cx="9829800" cy="12306300"/>
            <a:chOff x="0" y="0"/>
            <a:chExt cx="1828828" cy="2289579"/>
          </a:xfrm>
        </p:grpSpPr>
        <p:sp>
          <p:nvSpPr>
            <p:cNvPr id="3" name="Freeform 3"/>
            <p:cNvSpPr/>
            <p:nvPr/>
          </p:nvSpPr>
          <p:spPr>
            <a:xfrm>
              <a:off x="0" y="0"/>
              <a:ext cx="1828828" cy="2289579"/>
            </a:xfrm>
            <a:custGeom>
              <a:avLst/>
              <a:gdLst/>
              <a:ahLst/>
              <a:cxnLst/>
              <a:rect l="l" t="t" r="r" b="b"/>
              <a:pathLst>
                <a:path w="1828828" h="2289579">
                  <a:moveTo>
                    <a:pt x="0" y="0"/>
                  </a:moveTo>
                  <a:lnTo>
                    <a:pt x="1828828" y="0"/>
                  </a:lnTo>
                  <a:lnTo>
                    <a:pt x="1828828" y="2289579"/>
                  </a:lnTo>
                  <a:lnTo>
                    <a:pt x="0" y="2289579"/>
                  </a:lnTo>
                  <a:close/>
                </a:path>
              </a:pathLst>
            </a:custGeom>
            <a:solidFill>
              <a:srgbClr val="F2F4F5">
                <a:alpha val="92941"/>
              </a:srgbClr>
            </a:solidFill>
          </p:spPr>
          <p:txBody>
            <a:bodyPr/>
            <a:lstStyle/>
            <a:p>
              <a:endParaRPr lang="de-DE"/>
            </a:p>
          </p:txBody>
        </p:sp>
      </p:grpSp>
      <p:sp>
        <p:nvSpPr>
          <p:cNvPr id="4" name="TextBox 4"/>
          <p:cNvSpPr txBox="1"/>
          <p:nvPr/>
        </p:nvSpPr>
        <p:spPr>
          <a:xfrm>
            <a:off x="642002" y="2978740"/>
            <a:ext cx="7972191" cy="3017520"/>
          </a:xfrm>
          <a:prstGeom prst="rect">
            <a:avLst/>
          </a:prstGeom>
        </p:spPr>
        <p:txBody>
          <a:bodyPr lIns="0" tIns="0" rIns="0" bIns="0" rtlCol="0" anchor="t">
            <a:spAutoFit/>
          </a:bodyPr>
          <a:lstStyle/>
          <a:p>
            <a:pPr algn="ctr">
              <a:lnSpc>
                <a:spcPts val="7800"/>
              </a:lnSpc>
            </a:pPr>
            <a:r>
              <a:rPr lang="en-US" sz="7800">
                <a:solidFill>
                  <a:srgbClr val="194597"/>
                </a:solidFill>
                <a:latin typeface="DM Sans"/>
                <a:ea typeface="DM Sans"/>
                <a:cs typeface="DM Sans"/>
                <a:sym typeface="DM Sans"/>
              </a:rPr>
              <a:t>Social Innovation as Systems Change</a:t>
            </a:r>
          </a:p>
        </p:txBody>
      </p:sp>
      <p:sp>
        <p:nvSpPr>
          <p:cNvPr id="5" name="Freeform 5"/>
          <p:cNvSpPr/>
          <p:nvPr/>
        </p:nvSpPr>
        <p:spPr>
          <a:xfrm>
            <a:off x="14185022" y="0"/>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grpSp>
        <p:nvGrpSpPr>
          <p:cNvPr id="2" name="Group 2"/>
          <p:cNvGrpSpPr/>
          <p:nvPr/>
        </p:nvGrpSpPr>
        <p:grpSpPr>
          <a:xfrm>
            <a:off x="-685800" y="-1369275"/>
            <a:ext cx="9829800" cy="12306300"/>
            <a:chOff x="0" y="0"/>
            <a:chExt cx="1828828" cy="2289579"/>
          </a:xfrm>
        </p:grpSpPr>
        <p:sp>
          <p:nvSpPr>
            <p:cNvPr id="3" name="Freeform 3"/>
            <p:cNvSpPr/>
            <p:nvPr/>
          </p:nvSpPr>
          <p:spPr>
            <a:xfrm>
              <a:off x="0" y="0"/>
              <a:ext cx="1828828" cy="2289579"/>
            </a:xfrm>
            <a:custGeom>
              <a:avLst/>
              <a:gdLst/>
              <a:ahLst/>
              <a:cxnLst/>
              <a:rect l="l" t="t" r="r" b="b"/>
              <a:pathLst>
                <a:path w="1828828" h="2289579">
                  <a:moveTo>
                    <a:pt x="0" y="0"/>
                  </a:moveTo>
                  <a:lnTo>
                    <a:pt x="1828828" y="0"/>
                  </a:lnTo>
                  <a:lnTo>
                    <a:pt x="1828828" y="2289579"/>
                  </a:lnTo>
                  <a:lnTo>
                    <a:pt x="0" y="2289579"/>
                  </a:lnTo>
                  <a:close/>
                </a:path>
              </a:pathLst>
            </a:custGeom>
            <a:solidFill>
              <a:srgbClr val="F2F4F5">
                <a:alpha val="92941"/>
              </a:srgbClr>
            </a:solidFill>
          </p:spPr>
          <p:txBody>
            <a:bodyPr/>
            <a:lstStyle/>
            <a:p>
              <a:endParaRPr lang="de-DE"/>
            </a:p>
          </p:txBody>
        </p:sp>
      </p:grpSp>
      <p:grpSp>
        <p:nvGrpSpPr>
          <p:cNvPr id="4" name="Group 4"/>
          <p:cNvGrpSpPr/>
          <p:nvPr/>
        </p:nvGrpSpPr>
        <p:grpSpPr>
          <a:xfrm>
            <a:off x="10710748" y="643728"/>
            <a:ext cx="6792027" cy="6792027"/>
            <a:chOff x="0" y="0"/>
            <a:chExt cx="812800" cy="812800"/>
          </a:xfrm>
        </p:grpSpPr>
        <p:sp>
          <p:nvSpPr>
            <p:cNvPr id="5" name="Freeform 5"/>
            <p:cNvSpPr/>
            <p:nvPr/>
          </p:nvSpPr>
          <p:spPr>
            <a:xfrm>
              <a:off x="0" y="0"/>
              <a:ext cx="812800" cy="812800"/>
            </a:xfrm>
            <a:custGeom>
              <a:avLst/>
              <a:gdLst/>
              <a:ahLst/>
              <a:cxnLst/>
              <a:rect l="l" t="t" r="r" b="b"/>
              <a:pathLst>
                <a:path w="812800" h="812800">
                  <a:moveTo>
                    <a:pt x="26217" y="0"/>
                  </a:moveTo>
                  <a:lnTo>
                    <a:pt x="786583" y="0"/>
                  </a:lnTo>
                  <a:cubicBezTo>
                    <a:pt x="801062" y="0"/>
                    <a:pt x="812800" y="11738"/>
                    <a:pt x="812800" y="26217"/>
                  </a:cubicBezTo>
                  <a:lnTo>
                    <a:pt x="812800" y="786583"/>
                  </a:lnTo>
                  <a:cubicBezTo>
                    <a:pt x="812800" y="801062"/>
                    <a:pt x="801062" y="812800"/>
                    <a:pt x="786583" y="812800"/>
                  </a:cubicBezTo>
                  <a:lnTo>
                    <a:pt x="26217" y="812800"/>
                  </a:lnTo>
                  <a:cubicBezTo>
                    <a:pt x="11738" y="812800"/>
                    <a:pt x="0" y="801062"/>
                    <a:pt x="0" y="786583"/>
                  </a:cubicBezTo>
                  <a:lnTo>
                    <a:pt x="0" y="26217"/>
                  </a:lnTo>
                  <a:cubicBezTo>
                    <a:pt x="0" y="11738"/>
                    <a:pt x="11738" y="0"/>
                    <a:pt x="26217" y="0"/>
                  </a:cubicBezTo>
                  <a:close/>
                </a:path>
              </a:pathLst>
            </a:custGeom>
            <a:blipFill>
              <a:blip r:embed="rId2"/>
              <a:stretch>
                <a:fillRect l="-25000" r="-25000"/>
              </a:stretch>
            </a:blipFill>
          </p:spPr>
          <p:txBody>
            <a:bodyPr/>
            <a:lstStyle/>
            <a:p>
              <a:endParaRPr lang="de-DE"/>
            </a:p>
          </p:txBody>
        </p:sp>
      </p:grpSp>
      <p:sp>
        <p:nvSpPr>
          <p:cNvPr id="6" name="TextBox 6"/>
          <p:cNvSpPr txBox="1"/>
          <p:nvPr/>
        </p:nvSpPr>
        <p:spPr>
          <a:xfrm>
            <a:off x="1171809" y="2281974"/>
            <a:ext cx="7972191" cy="2026920"/>
          </a:xfrm>
          <a:prstGeom prst="rect">
            <a:avLst/>
          </a:prstGeom>
        </p:spPr>
        <p:txBody>
          <a:bodyPr lIns="0" tIns="0" rIns="0" bIns="0" rtlCol="0" anchor="t">
            <a:spAutoFit/>
          </a:bodyPr>
          <a:lstStyle/>
          <a:p>
            <a:pPr algn="l">
              <a:lnSpc>
                <a:spcPts val="7800"/>
              </a:lnSpc>
            </a:pPr>
            <a:r>
              <a:rPr lang="en-US" sz="7800">
                <a:solidFill>
                  <a:srgbClr val="194597"/>
                </a:solidFill>
                <a:latin typeface="DM Sans"/>
                <a:ea typeface="DM Sans"/>
                <a:cs typeface="DM Sans"/>
                <a:sym typeface="DM Sans"/>
              </a:rPr>
              <a:t>What Is Systems Change?</a:t>
            </a:r>
          </a:p>
        </p:txBody>
      </p:sp>
      <p:sp>
        <p:nvSpPr>
          <p:cNvPr id="7" name="TextBox 7"/>
          <p:cNvSpPr txBox="1"/>
          <p:nvPr/>
        </p:nvSpPr>
        <p:spPr>
          <a:xfrm>
            <a:off x="10315809" y="7452602"/>
            <a:ext cx="7972191" cy="2026920"/>
          </a:xfrm>
          <a:prstGeom prst="rect">
            <a:avLst/>
          </a:prstGeom>
        </p:spPr>
        <p:txBody>
          <a:bodyPr lIns="0" tIns="0" rIns="0" bIns="0" rtlCol="0" anchor="t">
            <a:spAutoFit/>
          </a:bodyPr>
          <a:lstStyle/>
          <a:p>
            <a:pPr algn="ctr">
              <a:lnSpc>
                <a:spcPts val="7800"/>
              </a:lnSpc>
            </a:pPr>
            <a:r>
              <a:rPr lang="en-US" sz="7800">
                <a:solidFill>
                  <a:srgbClr val="194597"/>
                </a:solidFill>
                <a:latin typeface="DM Sans"/>
                <a:ea typeface="DM Sans"/>
                <a:cs typeface="DM Sans"/>
                <a:sym typeface="DM Sans"/>
              </a:rPr>
              <a:t>A warm up question</a:t>
            </a:r>
          </a:p>
        </p:txBody>
      </p:sp>
      <p:sp>
        <p:nvSpPr>
          <p:cNvPr id="8" name="Freeform 8"/>
          <p:cNvSpPr/>
          <p:nvPr/>
        </p:nvSpPr>
        <p:spPr>
          <a:xfrm rot="887923">
            <a:off x="13475833" y="-8787301"/>
            <a:ext cx="13977230" cy="1434230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51489" y="3019350"/>
            <a:ext cx="5497473" cy="795020"/>
          </a:xfrm>
          <a:prstGeom prst="rect">
            <a:avLst/>
          </a:prstGeom>
        </p:spPr>
        <p:txBody>
          <a:bodyPr lIns="0" tIns="0" rIns="0" bIns="0" rtlCol="0" anchor="t">
            <a:spAutoFit/>
          </a:bodyPr>
          <a:lstStyle/>
          <a:p>
            <a:pPr algn="l">
              <a:lnSpc>
                <a:spcPts val="6160"/>
              </a:lnSpc>
            </a:pPr>
            <a:r>
              <a:rPr lang="en-US" sz="5600" b="1" spc="-280">
                <a:solidFill>
                  <a:srgbClr val="737373"/>
                </a:solidFill>
                <a:latin typeface="DM Sans Bold"/>
                <a:ea typeface="DM Sans Bold"/>
                <a:cs typeface="DM Sans Bold"/>
                <a:sym typeface="DM Sans Bold"/>
              </a:rPr>
              <a:t>Key elements</a:t>
            </a:r>
          </a:p>
        </p:txBody>
      </p:sp>
      <p:sp>
        <p:nvSpPr>
          <p:cNvPr id="3" name="Freeform 3"/>
          <p:cNvSpPr/>
          <p:nvPr/>
        </p:nvSpPr>
        <p:spPr>
          <a:xfrm>
            <a:off x="0" y="-135423"/>
            <a:ext cx="4102978" cy="3133183"/>
          </a:xfrm>
          <a:custGeom>
            <a:avLst/>
            <a:gdLst/>
            <a:ahLst/>
            <a:cxnLst/>
            <a:rect l="l" t="t" r="r" b="b"/>
            <a:pathLst>
              <a:path w="4102978" h="3133183">
                <a:moveTo>
                  <a:pt x="0" y="0"/>
                </a:moveTo>
                <a:lnTo>
                  <a:pt x="4102978" y="0"/>
                </a:lnTo>
                <a:lnTo>
                  <a:pt x="4102978" y="3133184"/>
                </a:lnTo>
                <a:lnTo>
                  <a:pt x="0" y="31331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4" name="Group 4"/>
          <p:cNvGrpSpPr/>
          <p:nvPr/>
        </p:nvGrpSpPr>
        <p:grpSpPr>
          <a:xfrm>
            <a:off x="2051489" y="4630980"/>
            <a:ext cx="4400364" cy="4400364"/>
            <a:chOff x="0" y="0"/>
            <a:chExt cx="812800" cy="812800"/>
          </a:xfrm>
        </p:grpSpPr>
        <p:sp>
          <p:nvSpPr>
            <p:cNvPr id="5" name="Freeform 5"/>
            <p:cNvSpPr/>
            <p:nvPr/>
          </p:nvSpPr>
          <p:spPr>
            <a:xfrm>
              <a:off x="0" y="0"/>
              <a:ext cx="812800" cy="812800"/>
            </a:xfrm>
            <a:custGeom>
              <a:avLst/>
              <a:gdLst/>
              <a:ahLst/>
              <a:cxnLst/>
              <a:rect l="l" t="t" r="r" b="b"/>
              <a:pathLst>
                <a:path w="812800" h="812800">
                  <a:moveTo>
                    <a:pt x="40466" y="0"/>
                  </a:moveTo>
                  <a:lnTo>
                    <a:pt x="772334" y="0"/>
                  </a:lnTo>
                  <a:cubicBezTo>
                    <a:pt x="783066" y="0"/>
                    <a:pt x="793359" y="4263"/>
                    <a:pt x="800948" y="11852"/>
                  </a:cubicBezTo>
                  <a:cubicBezTo>
                    <a:pt x="808537" y="19441"/>
                    <a:pt x="812800" y="29734"/>
                    <a:pt x="812800" y="40466"/>
                  </a:cubicBezTo>
                  <a:lnTo>
                    <a:pt x="812800" y="772334"/>
                  </a:lnTo>
                  <a:cubicBezTo>
                    <a:pt x="812800" y="783066"/>
                    <a:pt x="808537" y="793359"/>
                    <a:pt x="800948" y="800948"/>
                  </a:cubicBezTo>
                  <a:cubicBezTo>
                    <a:pt x="793359" y="808537"/>
                    <a:pt x="783066" y="812800"/>
                    <a:pt x="772334" y="812800"/>
                  </a:cubicBezTo>
                  <a:lnTo>
                    <a:pt x="40466" y="812800"/>
                  </a:lnTo>
                  <a:cubicBezTo>
                    <a:pt x="29734" y="812800"/>
                    <a:pt x="19441" y="808537"/>
                    <a:pt x="11852" y="800948"/>
                  </a:cubicBezTo>
                  <a:cubicBezTo>
                    <a:pt x="4263" y="793359"/>
                    <a:pt x="0" y="783066"/>
                    <a:pt x="0" y="772334"/>
                  </a:cubicBezTo>
                  <a:lnTo>
                    <a:pt x="0" y="40466"/>
                  </a:lnTo>
                  <a:cubicBezTo>
                    <a:pt x="0" y="29734"/>
                    <a:pt x="4263" y="19441"/>
                    <a:pt x="11852" y="11852"/>
                  </a:cubicBezTo>
                  <a:cubicBezTo>
                    <a:pt x="19441" y="4263"/>
                    <a:pt x="29734" y="0"/>
                    <a:pt x="40466" y="0"/>
                  </a:cubicBezTo>
                  <a:close/>
                </a:path>
              </a:pathLst>
            </a:custGeom>
            <a:blipFill>
              <a:blip r:embed="rId4"/>
              <a:stretch>
                <a:fillRect l="-25294" r="-25294"/>
              </a:stretch>
            </a:blipFill>
            <a:ln cap="rnd">
              <a:noFill/>
              <a:prstDash val="solid"/>
              <a:round/>
            </a:ln>
          </p:spPr>
          <p:txBody>
            <a:bodyPr/>
            <a:lstStyle/>
            <a:p>
              <a:endParaRPr lang="de-DE"/>
            </a:p>
          </p:txBody>
        </p:sp>
      </p:grpSp>
      <p:grpSp>
        <p:nvGrpSpPr>
          <p:cNvPr id="6" name="Group 6"/>
          <p:cNvGrpSpPr/>
          <p:nvPr/>
        </p:nvGrpSpPr>
        <p:grpSpPr>
          <a:xfrm>
            <a:off x="8601938" y="2997761"/>
            <a:ext cx="6780962" cy="1633219"/>
            <a:chOff x="0" y="0"/>
            <a:chExt cx="9041283" cy="2177626"/>
          </a:xfrm>
        </p:grpSpPr>
        <p:sp>
          <p:nvSpPr>
            <p:cNvPr id="7" name="TextBox 7"/>
            <p:cNvSpPr txBox="1"/>
            <p:nvPr/>
          </p:nvSpPr>
          <p:spPr>
            <a:xfrm>
              <a:off x="0" y="-47625"/>
              <a:ext cx="9041283" cy="503131"/>
            </a:xfrm>
            <a:prstGeom prst="rect">
              <a:avLst/>
            </a:prstGeom>
          </p:spPr>
          <p:txBody>
            <a:bodyPr lIns="0" tIns="0" rIns="0" bIns="0" rtlCol="0" anchor="t">
              <a:spAutoFit/>
            </a:bodyPr>
            <a:lstStyle/>
            <a:p>
              <a:pPr algn="just">
                <a:lnSpc>
                  <a:spcPts val="3220"/>
                </a:lnSpc>
              </a:pPr>
              <a:r>
                <a:rPr lang="en-US" sz="2300" b="1" spc="-46">
                  <a:solidFill>
                    <a:srgbClr val="E1A93D"/>
                  </a:solidFill>
                  <a:latin typeface="DM Sans Bold"/>
                  <a:ea typeface="DM Sans Bold"/>
                  <a:cs typeface="DM Sans Bold"/>
                  <a:sym typeface="DM Sans Bold"/>
                </a:rPr>
                <a:t>Non-linear approach</a:t>
              </a:r>
            </a:p>
          </p:txBody>
        </p:sp>
        <p:sp>
          <p:nvSpPr>
            <p:cNvPr id="8" name="TextBox 8"/>
            <p:cNvSpPr txBox="1"/>
            <p:nvPr/>
          </p:nvSpPr>
          <p:spPr>
            <a:xfrm>
              <a:off x="0" y="534881"/>
              <a:ext cx="9041283" cy="1642745"/>
            </a:xfrm>
            <a:prstGeom prst="rect">
              <a:avLst/>
            </a:prstGeom>
          </p:spPr>
          <p:txBody>
            <a:bodyPr lIns="0" tIns="0" rIns="0" bIns="0" rtlCol="0" anchor="t">
              <a:spAutoFit/>
            </a:bodyPr>
            <a:lstStyle/>
            <a:p>
              <a:pPr algn="just">
                <a:lnSpc>
                  <a:spcPts val="3359"/>
                </a:lnSpc>
              </a:pPr>
              <a:r>
                <a:rPr lang="en-US" sz="2399">
                  <a:solidFill>
                    <a:srgbClr val="737373"/>
                  </a:solidFill>
                  <a:latin typeface="DM Sans"/>
                  <a:ea typeface="DM Sans"/>
                  <a:cs typeface="DM Sans"/>
                  <a:sym typeface="DM Sans"/>
                </a:rPr>
                <a:t>Non-linear: multiple actors, feedback loops, emergence</a:t>
              </a:r>
            </a:p>
            <a:p>
              <a:pPr algn="just">
                <a:lnSpc>
                  <a:spcPts val="3359"/>
                </a:lnSpc>
              </a:pPr>
              <a:endParaRPr lang="en-US" sz="2399">
                <a:solidFill>
                  <a:srgbClr val="737373"/>
                </a:solidFill>
                <a:latin typeface="DM Sans"/>
                <a:ea typeface="DM Sans"/>
                <a:cs typeface="DM Sans"/>
                <a:sym typeface="DM Sans"/>
              </a:endParaRPr>
            </a:p>
          </p:txBody>
        </p:sp>
      </p:grpSp>
      <p:grpSp>
        <p:nvGrpSpPr>
          <p:cNvPr id="9" name="Group 9"/>
          <p:cNvGrpSpPr/>
          <p:nvPr/>
        </p:nvGrpSpPr>
        <p:grpSpPr>
          <a:xfrm>
            <a:off x="8601938" y="5931439"/>
            <a:ext cx="6800012" cy="1633219"/>
            <a:chOff x="0" y="0"/>
            <a:chExt cx="9066683" cy="2177626"/>
          </a:xfrm>
        </p:grpSpPr>
        <p:sp>
          <p:nvSpPr>
            <p:cNvPr id="10" name="TextBox 10"/>
            <p:cNvSpPr txBox="1"/>
            <p:nvPr/>
          </p:nvSpPr>
          <p:spPr>
            <a:xfrm>
              <a:off x="0" y="-47625"/>
              <a:ext cx="9066683" cy="503131"/>
            </a:xfrm>
            <a:prstGeom prst="rect">
              <a:avLst/>
            </a:prstGeom>
          </p:spPr>
          <p:txBody>
            <a:bodyPr lIns="0" tIns="0" rIns="0" bIns="0" rtlCol="0" anchor="t">
              <a:spAutoFit/>
            </a:bodyPr>
            <a:lstStyle/>
            <a:p>
              <a:pPr algn="l">
                <a:lnSpc>
                  <a:spcPts val="3220"/>
                </a:lnSpc>
              </a:pPr>
              <a:r>
                <a:rPr lang="en-US" sz="2300" b="1" spc="-46">
                  <a:solidFill>
                    <a:srgbClr val="E1A93D"/>
                  </a:solidFill>
                  <a:latin typeface="DM Sans Bold"/>
                  <a:ea typeface="DM Sans Bold"/>
                  <a:cs typeface="DM Sans Bold"/>
                  <a:sym typeface="DM Sans Bold"/>
                </a:rPr>
                <a:t>Multi-level approach</a:t>
              </a:r>
            </a:p>
          </p:txBody>
        </p:sp>
        <p:sp>
          <p:nvSpPr>
            <p:cNvPr id="11" name="TextBox 11"/>
            <p:cNvSpPr txBox="1"/>
            <p:nvPr/>
          </p:nvSpPr>
          <p:spPr>
            <a:xfrm>
              <a:off x="0" y="534881"/>
              <a:ext cx="9066683" cy="1642745"/>
            </a:xfrm>
            <a:prstGeom prst="rect">
              <a:avLst/>
            </a:prstGeom>
          </p:spPr>
          <p:txBody>
            <a:bodyPr lIns="0" tIns="0" rIns="0" bIns="0" rtlCol="0" anchor="t">
              <a:spAutoFit/>
            </a:bodyPr>
            <a:lstStyle/>
            <a:p>
              <a:pPr algn="just">
                <a:lnSpc>
                  <a:spcPts val="3359"/>
                </a:lnSpc>
              </a:pPr>
              <a:r>
                <a:rPr lang="en-US" sz="2399">
                  <a:solidFill>
                    <a:srgbClr val="737373"/>
                  </a:solidFill>
                  <a:latin typeface="DM Sans"/>
                  <a:ea typeface="DM Sans"/>
                  <a:cs typeface="DM Sans"/>
                  <a:sym typeface="DM Sans"/>
                </a:rPr>
                <a:t>Multi-level: individuals, organizations, policies, culture</a:t>
              </a:r>
            </a:p>
            <a:p>
              <a:pPr algn="just">
                <a:lnSpc>
                  <a:spcPts val="3359"/>
                </a:lnSpc>
              </a:pPr>
              <a:endParaRPr lang="en-US" sz="2399">
                <a:solidFill>
                  <a:srgbClr val="737373"/>
                </a:solidFill>
                <a:latin typeface="DM Sans"/>
                <a:ea typeface="DM Sans"/>
                <a:cs typeface="DM Sans"/>
                <a:sym typeface="DM Sans"/>
              </a:endParaRPr>
            </a:p>
          </p:txBody>
        </p:sp>
      </p:grpSp>
      <p:grpSp>
        <p:nvGrpSpPr>
          <p:cNvPr id="12" name="Group 12"/>
          <p:cNvGrpSpPr/>
          <p:nvPr/>
        </p:nvGrpSpPr>
        <p:grpSpPr>
          <a:xfrm>
            <a:off x="8601938" y="4442988"/>
            <a:ext cx="5188516" cy="1633219"/>
            <a:chOff x="0" y="0"/>
            <a:chExt cx="6918021" cy="2177626"/>
          </a:xfrm>
        </p:grpSpPr>
        <p:sp>
          <p:nvSpPr>
            <p:cNvPr id="13" name="TextBox 13"/>
            <p:cNvSpPr txBox="1"/>
            <p:nvPr/>
          </p:nvSpPr>
          <p:spPr>
            <a:xfrm>
              <a:off x="0" y="-47625"/>
              <a:ext cx="6918021" cy="503131"/>
            </a:xfrm>
            <a:prstGeom prst="rect">
              <a:avLst/>
            </a:prstGeom>
          </p:spPr>
          <p:txBody>
            <a:bodyPr lIns="0" tIns="0" rIns="0" bIns="0" rtlCol="0" anchor="t">
              <a:spAutoFit/>
            </a:bodyPr>
            <a:lstStyle/>
            <a:p>
              <a:pPr algn="l">
                <a:lnSpc>
                  <a:spcPts val="3220"/>
                </a:lnSpc>
              </a:pPr>
              <a:r>
                <a:rPr lang="en-US" sz="2300" b="1" spc="-46">
                  <a:solidFill>
                    <a:srgbClr val="E1A93D"/>
                  </a:solidFill>
                  <a:latin typeface="DM Sans Bold"/>
                  <a:ea typeface="DM Sans Bold"/>
                  <a:cs typeface="DM Sans Bold"/>
                  <a:sym typeface="DM Sans Bold"/>
                </a:rPr>
                <a:t>Shifts</a:t>
              </a:r>
            </a:p>
          </p:txBody>
        </p:sp>
        <p:sp>
          <p:nvSpPr>
            <p:cNvPr id="14" name="TextBox 14"/>
            <p:cNvSpPr txBox="1"/>
            <p:nvPr/>
          </p:nvSpPr>
          <p:spPr>
            <a:xfrm>
              <a:off x="0" y="534881"/>
              <a:ext cx="6918021" cy="1642745"/>
            </a:xfrm>
            <a:prstGeom prst="rect">
              <a:avLst/>
            </a:prstGeom>
          </p:spPr>
          <p:txBody>
            <a:bodyPr lIns="0" tIns="0" rIns="0" bIns="0" rtlCol="0" anchor="t">
              <a:spAutoFit/>
            </a:bodyPr>
            <a:lstStyle/>
            <a:p>
              <a:pPr algn="just">
                <a:lnSpc>
                  <a:spcPts val="3359"/>
                </a:lnSpc>
              </a:pPr>
              <a:r>
                <a:rPr lang="en-US" sz="2399">
                  <a:solidFill>
                    <a:srgbClr val="737373"/>
                  </a:solidFill>
                  <a:latin typeface="DM Sans"/>
                  <a:ea typeface="DM Sans"/>
                  <a:cs typeface="DM Sans"/>
                  <a:sym typeface="DM Sans"/>
                </a:rPr>
                <a:t>Shifts in structures, relationships, power dynamics, mental models</a:t>
              </a:r>
            </a:p>
            <a:p>
              <a:pPr algn="just">
                <a:lnSpc>
                  <a:spcPts val="3359"/>
                </a:lnSpc>
              </a:pPr>
              <a:endParaRPr lang="en-US" sz="2399">
                <a:solidFill>
                  <a:srgbClr val="737373"/>
                </a:solidFill>
                <a:latin typeface="DM Sans"/>
                <a:ea typeface="DM Sans"/>
                <a:cs typeface="DM Sans"/>
                <a:sym typeface="DM Sans"/>
              </a:endParaRPr>
            </a:p>
          </p:txBody>
        </p:sp>
      </p:grpSp>
      <p:grpSp>
        <p:nvGrpSpPr>
          <p:cNvPr id="15" name="Group 15"/>
          <p:cNvGrpSpPr/>
          <p:nvPr/>
        </p:nvGrpSpPr>
        <p:grpSpPr>
          <a:xfrm>
            <a:off x="8601938" y="7326060"/>
            <a:ext cx="5188516" cy="1633219"/>
            <a:chOff x="0" y="0"/>
            <a:chExt cx="6918021" cy="2177626"/>
          </a:xfrm>
        </p:grpSpPr>
        <p:sp>
          <p:nvSpPr>
            <p:cNvPr id="16" name="TextBox 16"/>
            <p:cNvSpPr txBox="1"/>
            <p:nvPr/>
          </p:nvSpPr>
          <p:spPr>
            <a:xfrm>
              <a:off x="0" y="-47625"/>
              <a:ext cx="6918021" cy="503131"/>
            </a:xfrm>
            <a:prstGeom prst="rect">
              <a:avLst/>
            </a:prstGeom>
          </p:spPr>
          <p:txBody>
            <a:bodyPr lIns="0" tIns="0" rIns="0" bIns="0" rtlCol="0" anchor="t">
              <a:spAutoFit/>
            </a:bodyPr>
            <a:lstStyle/>
            <a:p>
              <a:pPr algn="l">
                <a:lnSpc>
                  <a:spcPts val="3220"/>
                </a:lnSpc>
              </a:pPr>
              <a:r>
                <a:rPr lang="en-US" sz="2300" b="1" spc="-46">
                  <a:solidFill>
                    <a:srgbClr val="E1A93D"/>
                  </a:solidFill>
                  <a:latin typeface="DM Sans Bold"/>
                  <a:ea typeface="DM Sans Bold"/>
                  <a:cs typeface="DM Sans Bold"/>
                  <a:sym typeface="DM Sans Bold"/>
                </a:rPr>
                <a:t>Long-term vision</a:t>
              </a:r>
            </a:p>
          </p:txBody>
        </p:sp>
        <p:sp>
          <p:nvSpPr>
            <p:cNvPr id="17" name="TextBox 17"/>
            <p:cNvSpPr txBox="1"/>
            <p:nvPr/>
          </p:nvSpPr>
          <p:spPr>
            <a:xfrm>
              <a:off x="0" y="534881"/>
              <a:ext cx="6918021" cy="1642745"/>
            </a:xfrm>
            <a:prstGeom prst="rect">
              <a:avLst/>
            </a:prstGeom>
          </p:spPr>
          <p:txBody>
            <a:bodyPr lIns="0" tIns="0" rIns="0" bIns="0" rtlCol="0" anchor="t">
              <a:spAutoFit/>
            </a:bodyPr>
            <a:lstStyle/>
            <a:p>
              <a:pPr algn="just">
                <a:lnSpc>
                  <a:spcPts val="3359"/>
                </a:lnSpc>
              </a:pPr>
              <a:r>
                <a:rPr lang="en-US" sz="2399">
                  <a:solidFill>
                    <a:srgbClr val="737373"/>
                  </a:solidFill>
                  <a:latin typeface="DM Sans"/>
                  <a:ea typeface="DM Sans"/>
                  <a:cs typeface="DM Sans"/>
                  <a:sym typeface="DM Sans"/>
                </a:rPr>
                <a:t>Long-term: transformation unfolds over 5-10 years</a:t>
              </a:r>
            </a:p>
            <a:p>
              <a:pPr algn="just">
                <a:lnSpc>
                  <a:spcPts val="3359"/>
                </a:lnSpc>
              </a:pPr>
              <a:endParaRPr lang="en-US" sz="2399">
                <a:solidFill>
                  <a:srgbClr val="737373"/>
                </a:solidFill>
                <a:latin typeface="DM Sans"/>
                <a:ea typeface="DM Sans"/>
                <a:cs typeface="DM Sans"/>
                <a:sym typeface="DM Sans"/>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04694" y="3054911"/>
            <a:ext cx="5497473" cy="795020"/>
          </a:xfrm>
          <a:prstGeom prst="rect">
            <a:avLst/>
          </a:prstGeom>
        </p:spPr>
        <p:txBody>
          <a:bodyPr lIns="0" tIns="0" rIns="0" bIns="0" rtlCol="0" anchor="t">
            <a:spAutoFit/>
          </a:bodyPr>
          <a:lstStyle/>
          <a:p>
            <a:pPr algn="l">
              <a:lnSpc>
                <a:spcPts val="6160"/>
              </a:lnSpc>
            </a:pPr>
            <a:r>
              <a:rPr lang="en-US" sz="5600" b="1" spc="-280">
                <a:solidFill>
                  <a:srgbClr val="737373"/>
                </a:solidFill>
                <a:latin typeface="DM Sans Bold"/>
                <a:ea typeface="DM Sans Bold"/>
                <a:cs typeface="DM Sans Bold"/>
                <a:sym typeface="DM Sans Bold"/>
              </a:rPr>
              <a:t>How it happens</a:t>
            </a:r>
          </a:p>
        </p:txBody>
      </p:sp>
      <p:sp>
        <p:nvSpPr>
          <p:cNvPr id="3" name="Freeform 3"/>
          <p:cNvSpPr/>
          <p:nvPr/>
        </p:nvSpPr>
        <p:spPr>
          <a:xfrm>
            <a:off x="0" y="-135423"/>
            <a:ext cx="4102978" cy="3133183"/>
          </a:xfrm>
          <a:custGeom>
            <a:avLst/>
            <a:gdLst/>
            <a:ahLst/>
            <a:cxnLst/>
            <a:rect l="l" t="t" r="r" b="b"/>
            <a:pathLst>
              <a:path w="4102978" h="3133183">
                <a:moveTo>
                  <a:pt x="0" y="0"/>
                </a:moveTo>
                <a:lnTo>
                  <a:pt x="4102978" y="0"/>
                </a:lnTo>
                <a:lnTo>
                  <a:pt x="4102978" y="3133184"/>
                </a:lnTo>
                <a:lnTo>
                  <a:pt x="0" y="31331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4" name="Group 4"/>
          <p:cNvGrpSpPr/>
          <p:nvPr/>
        </p:nvGrpSpPr>
        <p:grpSpPr>
          <a:xfrm>
            <a:off x="1896962" y="4025210"/>
            <a:ext cx="6243650" cy="4985359"/>
            <a:chOff x="0" y="0"/>
            <a:chExt cx="1017949" cy="812800"/>
          </a:xfrm>
        </p:grpSpPr>
        <p:sp>
          <p:nvSpPr>
            <p:cNvPr id="5" name="Freeform 5"/>
            <p:cNvSpPr/>
            <p:nvPr/>
          </p:nvSpPr>
          <p:spPr>
            <a:xfrm>
              <a:off x="0" y="0"/>
              <a:ext cx="1017949" cy="812800"/>
            </a:xfrm>
            <a:custGeom>
              <a:avLst/>
              <a:gdLst/>
              <a:ahLst/>
              <a:cxnLst/>
              <a:rect l="l" t="t" r="r" b="b"/>
              <a:pathLst>
                <a:path w="1017949" h="812800">
                  <a:moveTo>
                    <a:pt x="28519" y="0"/>
                  </a:moveTo>
                  <a:lnTo>
                    <a:pt x="989429" y="0"/>
                  </a:lnTo>
                  <a:cubicBezTo>
                    <a:pt x="1005180" y="0"/>
                    <a:pt x="1017949" y="12768"/>
                    <a:pt x="1017949" y="28519"/>
                  </a:cubicBezTo>
                  <a:lnTo>
                    <a:pt x="1017949" y="784281"/>
                  </a:lnTo>
                  <a:cubicBezTo>
                    <a:pt x="1017949" y="800031"/>
                    <a:pt x="1005180" y="812800"/>
                    <a:pt x="989429" y="812800"/>
                  </a:cubicBezTo>
                  <a:lnTo>
                    <a:pt x="28519" y="812800"/>
                  </a:lnTo>
                  <a:cubicBezTo>
                    <a:pt x="12768" y="812800"/>
                    <a:pt x="0" y="800031"/>
                    <a:pt x="0" y="784281"/>
                  </a:cubicBezTo>
                  <a:lnTo>
                    <a:pt x="0" y="28519"/>
                  </a:lnTo>
                  <a:cubicBezTo>
                    <a:pt x="0" y="12768"/>
                    <a:pt x="12768" y="0"/>
                    <a:pt x="28519" y="0"/>
                  </a:cubicBezTo>
                  <a:close/>
                </a:path>
              </a:pathLst>
            </a:custGeom>
            <a:blipFill>
              <a:blip r:embed="rId4"/>
              <a:stretch>
                <a:fillRect l="-19961" r="191"/>
              </a:stretch>
            </a:blipFill>
            <a:ln cap="rnd">
              <a:noFill/>
              <a:prstDash val="solid"/>
              <a:round/>
            </a:ln>
          </p:spPr>
          <p:txBody>
            <a:bodyPr/>
            <a:lstStyle/>
            <a:p>
              <a:endParaRPr lang="de-DE"/>
            </a:p>
          </p:txBody>
        </p:sp>
      </p:grpSp>
      <p:grpSp>
        <p:nvGrpSpPr>
          <p:cNvPr id="6" name="Group 6"/>
          <p:cNvGrpSpPr/>
          <p:nvPr/>
        </p:nvGrpSpPr>
        <p:grpSpPr>
          <a:xfrm>
            <a:off x="8955142" y="4256052"/>
            <a:ext cx="6780962" cy="1633219"/>
            <a:chOff x="0" y="0"/>
            <a:chExt cx="9041283" cy="2177626"/>
          </a:xfrm>
        </p:grpSpPr>
        <p:sp>
          <p:nvSpPr>
            <p:cNvPr id="7" name="TextBox 7"/>
            <p:cNvSpPr txBox="1"/>
            <p:nvPr/>
          </p:nvSpPr>
          <p:spPr>
            <a:xfrm>
              <a:off x="0" y="-47625"/>
              <a:ext cx="9041283" cy="503131"/>
            </a:xfrm>
            <a:prstGeom prst="rect">
              <a:avLst/>
            </a:prstGeom>
          </p:spPr>
          <p:txBody>
            <a:bodyPr lIns="0" tIns="0" rIns="0" bIns="0" rtlCol="0" anchor="t">
              <a:spAutoFit/>
            </a:bodyPr>
            <a:lstStyle/>
            <a:p>
              <a:pPr algn="just">
                <a:lnSpc>
                  <a:spcPts val="3220"/>
                </a:lnSpc>
              </a:pPr>
              <a:r>
                <a:rPr lang="en-US" sz="2300" b="1" spc="-46">
                  <a:solidFill>
                    <a:srgbClr val="E1A93D"/>
                  </a:solidFill>
                  <a:latin typeface="DM Sans Bold"/>
                  <a:ea typeface="DM Sans Bold"/>
                  <a:cs typeface="DM Sans Bold"/>
                  <a:sym typeface="DM Sans Bold"/>
                </a:rPr>
                <a:t>New solutions</a:t>
              </a:r>
            </a:p>
          </p:txBody>
        </p:sp>
        <p:sp>
          <p:nvSpPr>
            <p:cNvPr id="8" name="TextBox 8"/>
            <p:cNvSpPr txBox="1"/>
            <p:nvPr/>
          </p:nvSpPr>
          <p:spPr>
            <a:xfrm>
              <a:off x="0" y="534881"/>
              <a:ext cx="9041283" cy="1642745"/>
            </a:xfrm>
            <a:prstGeom prst="rect">
              <a:avLst/>
            </a:prstGeom>
          </p:spPr>
          <p:txBody>
            <a:bodyPr lIns="0" tIns="0" rIns="0" bIns="0" rtlCol="0" anchor="t">
              <a:spAutoFit/>
            </a:bodyPr>
            <a:lstStyle/>
            <a:p>
              <a:pPr algn="just">
                <a:lnSpc>
                  <a:spcPts val="3359"/>
                </a:lnSpc>
              </a:pPr>
              <a:r>
                <a:rPr lang="en-US" sz="2399">
                  <a:solidFill>
                    <a:srgbClr val="737373"/>
                  </a:solidFill>
                  <a:latin typeface="DM Sans"/>
                  <a:ea typeface="DM Sans"/>
                  <a:cs typeface="DM Sans"/>
                  <a:sym typeface="DM Sans"/>
                </a:rPr>
                <a:t>Social innovation creates new solutions to social problems</a:t>
              </a:r>
            </a:p>
            <a:p>
              <a:pPr algn="just">
                <a:lnSpc>
                  <a:spcPts val="3359"/>
                </a:lnSpc>
              </a:pPr>
              <a:endParaRPr lang="en-US" sz="2399">
                <a:solidFill>
                  <a:srgbClr val="737373"/>
                </a:solidFill>
                <a:latin typeface="DM Sans"/>
                <a:ea typeface="DM Sans"/>
                <a:cs typeface="DM Sans"/>
                <a:sym typeface="DM Sans"/>
              </a:endParaRPr>
            </a:p>
          </p:txBody>
        </p:sp>
      </p:grpSp>
      <p:grpSp>
        <p:nvGrpSpPr>
          <p:cNvPr id="9" name="Group 9"/>
          <p:cNvGrpSpPr/>
          <p:nvPr/>
        </p:nvGrpSpPr>
        <p:grpSpPr>
          <a:xfrm>
            <a:off x="8955142" y="7189731"/>
            <a:ext cx="6800012" cy="1633219"/>
            <a:chOff x="0" y="0"/>
            <a:chExt cx="9066683" cy="2177626"/>
          </a:xfrm>
        </p:grpSpPr>
        <p:sp>
          <p:nvSpPr>
            <p:cNvPr id="10" name="TextBox 10"/>
            <p:cNvSpPr txBox="1"/>
            <p:nvPr/>
          </p:nvSpPr>
          <p:spPr>
            <a:xfrm>
              <a:off x="0" y="-47625"/>
              <a:ext cx="9066683" cy="503131"/>
            </a:xfrm>
            <a:prstGeom prst="rect">
              <a:avLst/>
            </a:prstGeom>
          </p:spPr>
          <p:txBody>
            <a:bodyPr lIns="0" tIns="0" rIns="0" bIns="0" rtlCol="0" anchor="t">
              <a:spAutoFit/>
            </a:bodyPr>
            <a:lstStyle/>
            <a:p>
              <a:pPr algn="l">
                <a:lnSpc>
                  <a:spcPts val="3220"/>
                </a:lnSpc>
              </a:pPr>
              <a:r>
                <a:rPr lang="en-US" sz="2300" b="1" spc="-46">
                  <a:solidFill>
                    <a:srgbClr val="E1A93D"/>
                  </a:solidFill>
                  <a:latin typeface="DM Sans Bold"/>
                  <a:ea typeface="DM Sans Bold"/>
                  <a:cs typeface="DM Sans Bold"/>
                  <a:sym typeface="DM Sans Bold"/>
                </a:rPr>
                <a:t>Metrics</a:t>
              </a:r>
            </a:p>
          </p:txBody>
        </p:sp>
        <p:sp>
          <p:nvSpPr>
            <p:cNvPr id="11" name="TextBox 11"/>
            <p:cNvSpPr txBox="1"/>
            <p:nvPr/>
          </p:nvSpPr>
          <p:spPr>
            <a:xfrm>
              <a:off x="0" y="534881"/>
              <a:ext cx="9066683" cy="1642745"/>
            </a:xfrm>
            <a:prstGeom prst="rect">
              <a:avLst/>
            </a:prstGeom>
          </p:spPr>
          <p:txBody>
            <a:bodyPr lIns="0" tIns="0" rIns="0" bIns="0" rtlCol="0" anchor="t">
              <a:spAutoFit/>
            </a:bodyPr>
            <a:lstStyle/>
            <a:p>
              <a:pPr algn="just">
                <a:lnSpc>
                  <a:spcPts val="3359"/>
                </a:lnSpc>
              </a:pPr>
              <a:r>
                <a:rPr lang="en-US" sz="2399">
                  <a:solidFill>
                    <a:srgbClr val="737373"/>
                  </a:solidFill>
                  <a:latin typeface="DM Sans"/>
                  <a:ea typeface="DM Sans"/>
                  <a:cs typeface="DM Sans"/>
                  <a:sym typeface="DM Sans"/>
                </a:rPr>
                <a:t>Requires measuring relationships, narratives, and power shifts</a:t>
              </a:r>
            </a:p>
            <a:p>
              <a:pPr algn="just">
                <a:lnSpc>
                  <a:spcPts val="3359"/>
                </a:lnSpc>
              </a:pPr>
              <a:endParaRPr lang="en-US" sz="2399">
                <a:solidFill>
                  <a:srgbClr val="737373"/>
                </a:solidFill>
                <a:latin typeface="DM Sans"/>
                <a:ea typeface="DM Sans"/>
                <a:cs typeface="DM Sans"/>
                <a:sym typeface="DM Sans"/>
              </a:endParaRPr>
            </a:p>
          </p:txBody>
        </p:sp>
      </p:grpSp>
      <p:grpSp>
        <p:nvGrpSpPr>
          <p:cNvPr id="12" name="Group 12"/>
          <p:cNvGrpSpPr/>
          <p:nvPr/>
        </p:nvGrpSpPr>
        <p:grpSpPr>
          <a:xfrm>
            <a:off x="8955142" y="5701280"/>
            <a:ext cx="5188516" cy="1633219"/>
            <a:chOff x="0" y="0"/>
            <a:chExt cx="6918021" cy="2177626"/>
          </a:xfrm>
        </p:grpSpPr>
        <p:sp>
          <p:nvSpPr>
            <p:cNvPr id="13" name="TextBox 13"/>
            <p:cNvSpPr txBox="1"/>
            <p:nvPr/>
          </p:nvSpPr>
          <p:spPr>
            <a:xfrm>
              <a:off x="0" y="-47625"/>
              <a:ext cx="6918021" cy="503131"/>
            </a:xfrm>
            <a:prstGeom prst="rect">
              <a:avLst/>
            </a:prstGeom>
          </p:spPr>
          <p:txBody>
            <a:bodyPr lIns="0" tIns="0" rIns="0" bIns="0" rtlCol="0" anchor="t">
              <a:spAutoFit/>
            </a:bodyPr>
            <a:lstStyle/>
            <a:p>
              <a:pPr algn="l">
                <a:lnSpc>
                  <a:spcPts val="3220"/>
                </a:lnSpc>
              </a:pPr>
              <a:r>
                <a:rPr lang="en-US" sz="2300" b="1" spc="-46">
                  <a:solidFill>
                    <a:srgbClr val="E1A93D"/>
                  </a:solidFill>
                  <a:latin typeface="DM Sans Bold"/>
                  <a:ea typeface="DM Sans Bold"/>
                  <a:cs typeface="DM Sans Bold"/>
                  <a:sym typeface="DM Sans Bold"/>
                </a:rPr>
                <a:t>Shifts of fundamentals</a:t>
              </a:r>
            </a:p>
          </p:txBody>
        </p:sp>
        <p:sp>
          <p:nvSpPr>
            <p:cNvPr id="14" name="TextBox 14"/>
            <p:cNvSpPr txBox="1"/>
            <p:nvPr/>
          </p:nvSpPr>
          <p:spPr>
            <a:xfrm>
              <a:off x="0" y="534881"/>
              <a:ext cx="6918021" cy="1642745"/>
            </a:xfrm>
            <a:prstGeom prst="rect">
              <a:avLst/>
            </a:prstGeom>
          </p:spPr>
          <p:txBody>
            <a:bodyPr lIns="0" tIns="0" rIns="0" bIns="0" rtlCol="0" anchor="t">
              <a:spAutoFit/>
            </a:bodyPr>
            <a:lstStyle/>
            <a:p>
              <a:pPr algn="just">
                <a:lnSpc>
                  <a:spcPts val="3359"/>
                </a:lnSpc>
              </a:pPr>
              <a:r>
                <a:rPr lang="en-US" sz="2399">
                  <a:solidFill>
                    <a:srgbClr val="737373"/>
                  </a:solidFill>
                  <a:latin typeface="DM Sans"/>
                  <a:ea typeface="DM Sans"/>
                  <a:cs typeface="DM Sans"/>
                  <a:sym typeface="DM Sans"/>
                </a:rPr>
                <a:t>Effective when it shifts underlying systems, not just symptoms</a:t>
              </a:r>
            </a:p>
            <a:p>
              <a:pPr algn="just">
                <a:lnSpc>
                  <a:spcPts val="3359"/>
                </a:lnSpc>
              </a:pPr>
              <a:endParaRPr lang="en-US" sz="2399">
                <a:solidFill>
                  <a:srgbClr val="737373"/>
                </a:solidFill>
                <a:latin typeface="DM Sans"/>
                <a:ea typeface="DM Sans"/>
                <a:cs typeface="DM Sans"/>
                <a:sym typeface="DM Sans"/>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7329" y="1679740"/>
            <a:ext cx="17326647" cy="7702178"/>
          </a:xfrm>
          <a:custGeom>
            <a:avLst/>
            <a:gdLst/>
            <a:ahLst/>
            <a:cxnLst/>
            <a:rect l="l" t="t" r="r" b="b"/>
            <a:pathLst>
              <a:path w="17326647" h="7702178">
                <a:moveTo>
                  <a:pt x="0" y="0"/>
                </a:moveTo>
                <a:lnTo>
                  <a:pt x="17326647" y="0"/>
                </a:lnTo>
                <a:lnTo>
                  <a:pt x="17326647" y="7702178"/>
                </a:lnTo>
                <a:lnTo>
                  <a:pt x="0" y="77021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TextBox 3"/>
          <p:cNvSpPr txBox="1"/>
          <p:nvPr/>
        </p:nvSpPr>
        <p:spPr>
          <a:xfrm>
            <a:off x="1028700" y="938287"/>
            <a:ext cx="16556521" cy="860425"/>
          </a:xfrm>
          <a:prstGeom prst="rect">
            <a:avLst/>
          </a:prstGeom>
        </p:spPr>
        <p:txBody>
          <a:bodyPr lIns="0" tIns="0" rIns="0" bIns="0" rtlCol="0" anchor="t">
            <a:spAutoFit/>
          </a:bodyPr>
          <a:lstStyle/>
          <a:p>
            <a:pPr algn="l">
              <a:lnSpc>
                <a:spcPts val="6500"/>
              </a:lnSpc>
            </a:pPr>
            <a:r>
              <a:rPr lang="en-US" sz="6500">
                <a:solidFill>
                  <a:srgbClr val="737373"/>
                </a:solidFill>
                <a:latin typeface="DM Sans"/>
                <a:ea typeface="DM Sans"/>
                <a:cs typeface="DM Sans"/>
                <a:sym typeface="DM Sans"/>
              </a:rPr>
              <a:t>Why Measuring Systems Change Matters</a:t>
            </a:r>
          </a:p>
        </p:txBody>
      </p:sp>
      <p:sp>
        <p:nvSpPr>
          <p:cNvPr id="4" name="TextBox 4"/>
          <p:cNvSpPr txBox="1"/>
          <p:nvPr/>
        </p:nvSpPr>
        <p:spPr>
          <a:xfrm>
            <a:off x="1177120" y="4668434"/>
            <a:ext cx="5056387" cy="1364609"/>
          </a:xfrm>
          <a:prstGeom prst="rect">
            <a:avLst/>
          </a:prstGeom>
        </p:spPr>
        <p:txBody>
          <a:bodyPr lIns="0" tIns="0" rIns="0" bIns="0" rtlCol="0" anchor="t">
            <a:spAutoFit/>
          </a:bodyPr>
          <a:lstStyle/>
          <a:p>
            <a:pPr algn="just">
              <a:lnSpc>
                <a:spcPts val="3638"/>
              </a:lnSpc>
            </a:pPr>
            <a:r>
              <a:rPr lang="en-US" sz="2799">
                <a:solidFill>
                  <a:srgbClr val="F2F4F5"/>
                </a:solidFill>
                <a:latin typeface="DM Sans"/>
                <a:ea typeface="DM Sans"/>
                <a:cs typeface="DM Sans"/>
                <a:sym typeface="DM Sans"/>
              </a:rPr>
              <a:t>Social innovation tackles root causes, not symptoms</a:t>
            </a:r>
          </a:p>
          <a:p>
            <a:pPr algn="just">
              <a:lnSpc>
                <a:spcPts val="3639"/>
              </a:lnSpc>
            </a:pPr>
            <a:endParaRPr lang="en-US" sz="2799">
              <a:solidFill>
                <a:srgbClr val="F2F4F5"/>
              </a:solidFill>
              <a:latin typeface="DM Sans"/>
              <a:ea typeface="DM Sans"/>
              <a:cs typeface="DM Sans"/>
              <a:sym typeface="DM Sans"/>
            </a:endParaRPr>
          </a:p>
        </p:txBody>
      </p:sp>
      <p:sp>
        <p:nvSpPr>
          <p:cNvPr id="5" name="TextBox 5"/>
          <p:cNvSpPr txBox="1"/>
          <p:nvPr/>
        </p:nvSpPr>
        <p:spPr>
          <a:xfrm>
            <a:off x="1390071" y="3043579"/>
            <a:ext cx="4630484" cy="608965"/>
          </a:xfrm>
          <a:prstGeom prst="rect">
            <a:avLst/>
          </a:prstGeom>
        </p:spPr>
        <p:txBody>
          <a:bodyPr lIns="0" tIns="0" rIns="0" bIns="0" rtlCol="0" anchor="t">
            <a:spAutoFit/>
          </a:bodyPr>
          <a:lstStyle/>
          <a:p>
            <a:pPr algn="ctr">
              <a:lnSpc>
                <a:spcPts val="4939"/>
              </a:lnSpc>
            </a:pPr>
            <a:r>
              <a:rPr lang="en-US" sz="3800" b="1">
                <a:solidFill>
                  <a:srgbClr val="F2F4F5"/>
                </a:solidFill>
                <a:latin typeface="DM Sans Bold"/>
                <a:ea typeface="DM Sans Bold"/>
                <a:cs typeface="DM Sans Bold"/>
                <a:sym typeface="DM Sans Bold"/>
              </a:rPr>
              <a:t>Root cause</a:t>
            </a:r>
          </a:p>
        </p:txBody>
      </p:sp>
      <p:sp>
        <p:nvSpPr>
          <p:cNvPr id="6" name="TextBox 6"/>
          <p:cNvSpPr txBox="1"/>
          <p:nvPr/>
        </p:nvSpPr>
        <p:spPr>
          <a:xfrm>
            <a:off x="7104262" y="4668434"/>
            <a:ext cx="5155389" cy="1821809"/>
          </a:xfrm>
          <a:prstGeom prst="rect">
            <a:avLst/>
          </a:prstGeom>
        </p:spPr>
        <p:txBody>
          <a:bodyPr lIns="0" tIns="0" rIns="0" bIns="0" rtlCol="0" anchor="t">
            <a:spAutoFit/>
          </a:bodyPr>
          <a:lstStyle/>
          <a:p>
            <a:pPr algn="just">
              <a:lnSpc>
                <a:spcPts val="3638"/>
              </a:lnSpc>
            </a:pPr>
            <a:r>
              <a:rPr lang="en-US" sz="2799">
                <a:solidFill>
                  <a:srgbClr val="F2F4F5"/>
                </a:solidFill>
                <a:latin typeface="DM Sans"/>
                <a:ea typeface="DM Sans"/>
                <a:cs typeface="DM Sans"/>
                <a:sym typeface="DM Sans"/>
              </a:rPr>
              <a:t>Traditional metrics miss transformation in relationships and power</a:t>
            </a:r>
          </a:p>
          <a:p>
            <a:pPr algn="just">
              <a:lnSpc>
                <a:spcPts val="3639"/>
              </a:lnSpc>
            </a:pPr>
            <a:endParaRPr lang="en-US" sz="2799">
              <a:solidFill>
                <a:srgbClr val="F2F4F5"/>
              </a:solidFill>
              <a:latin typeface="DM Sans"/>
              <a:ea typeface="DM Sans"/>
              <a:cs typeface="DM Sans"/>
              <a:sym typeface="DM Sans"/>
            </a:endParaRPr>
          </a:p>
        </p:txBody>
      </p:sp>
      <p:sp>
        <p:nvSpPr>
          <p:cNvPr id="7" name="TextBox 7"/>
          <p:cNvSpPr txBox="1"/>
          <p:nvPr/>
        </p:nvSpPr>
        <p:spPr>
          <a:xfrm>
            <a:off x="7056969" y="3089295"/>
            <a:ext cx="4816736" cy="608965"/>
          </a:xfrm>
          <a:prstGeom prst="rect">
            <a:avLst/>
          </a:prstGeom>
        </p:spPr>
        <p:txBody>
          <a:bodyPr lIns="0" tIns="0" rIns="0" bIns="0" rtlCol="0" anchor="t">
            <a:spAutoFit/>
          </a:bodyPr>
          <a:lstStyle/>
          <a:p>
            <a:pPr algn="ctr">
              <a:lnSpc>
                <a:spcPts val="4939"/>
              </a:lnSpc>
            </a:pPr>
            <a:r>
              <a:rPr lang="en-US" sz="3800" b="1">
                <a:solidFill>
                  <a:srgbClr val="F2F4F5"/>
                </a:solidFill>
                <a:latin typeface="DM Sans Bold"/>
                <a:ea typeface="DM Sans Bold"/>
                <a:cs typeface="DM Sans Bold"/>
                <a:sym typeface="DM Sans Bold"/>
              </a:rPr>
              <a:t>Proper metrics</a:t>
            </a:r>
          </a:p>
        </p:txBody>
      </p:sp>
      <p:sp>
        <p:nvSpPr>
          <p:cNvPr id="8" name="TextBox 8"/>
          <p:cNvSpPr txBox="1"/>
          <p:nvPr/>
        </p:nvSpPr>
        <p:spPr>
          <a:xfrm>
            <a:off x="12910118" y="3089295"/>
            <a:ext cx="4939310" cy="565150"/>
          </a:xfrm>
          <a:prstGeom prst="rect">
            <a:avLst/>
          </a:prstGeom>
        </p:spPr>
        <p:txBody>
          <a:bodyPr lIns="0" tIns="0" rIns="0" bIns="0" rtlCol="0" anchor="t">
            <a:spAutoFit/>
          </a:bodyPr>
          <a:lstStyle/>
          <a:p>
            <a:pPr algn="ctr">
              <a:lnSpc>
                <a:spcPts val="4550"/>
              </a:lnSpc>
            </a:pPr>
            <a:r>
              <a:rPr lang="en-US" sz="3500" b="1">
                <a:solidFill>
                  <a:srgbClr val="F2F4F5"/>
                </a:solidFill>
                <a:latin typeface="DM Sans Bold"/>
                <a:ea typeface="DM Sans Bold"/>
                <a:cs typeface="DM Sans Bold"/>
                <a:sym typeface="DM Sans Bold"/>
              </a:rPr>
              <a:t>Right focus</a:t>
            </a:r>
          </a:p>
        </p:txBody>
      </p:sp>
      <p:sp>
        <p:nvSpPr>
          <p:cNvPr id="9" name="TextBox 9"/>
          <p:cNvSpPr txBox="1"/>
          <p:nvPr/>
        </p:nvSpPr>
        <p:spPr>
          <a:xfrm>
            <a:off x="13281593" y="4668434"/>
            <a:ext cx="4567835" cy="1821809"/>
          </a:xfrm>
          <a:prstGeom prst="rect">
            <a:avLst/>
          </a:prstGeom>
        </p:spPr>
        <p:txBody>
          <a:bodyPr lIns="0" tIns="0" rIns="0" bIns="0" rtlCol="0" anchor="t">
            <a:spAutoFit/>
          </a:bodyPr>
          <a:lstStyle/>
          <a:p>
            <a:pPr algn="just">
              <a:lnSpc>
                <a:spcPts val="3638"/>
              </a:lnSpc>
            </a:pPr>
            <a:r>
              <a:rPr lang="en-US" sz="2799">
                <a:solidFill>
                  <a:srgbClr val="F2F4F5"/>
                </a:solidFill>
                <a:latin typeface="DM Sans"/>
                <a:ea typeface="DM Sans"/>
                <a:cs typeface="DM Sans"/>
                <a:sym typeface="DM Sans"/>
              </a:rPr>
              <a:t>Systems change requires tracking emergence and contribution</a:t>
            </a:r>
          </a:p>
          <a:p>
            <a:pPr algn="just">
              <a:lnSpc>
                <a:spcPts val="3639"/>
              </a:lnSpc>
            </a:pPr>
            <a:endParaRPr lang="en-US" sz="2799">
              <a:solidFill>
                <a:srgbClr val="F2F4F5"/>
              </a:solidFill>
              <a:latin typeface="DM Sans"/>
              <a:ea typeface="DM Sans"/>
              <a:cs typeface="DM Sans"/>
              <a:sym typeface="DM Sans"/>
            </a:endParaRPr>
          </a:p>
        </p:txBody>
      </p:sp>
      <p:sp>
        <p:nvSpPr>
          <p:cNvPr id="10" name="Freeform 10"/>
          <p:cNvSpPr/>
          <p:nvPr/>
        </p:nvSpPr>
        <p:spPr>
          <a:xfrm>
            <a:off x="14185022" y="8062876"/>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0705" y="1479908"/>
            <a:ext cx="8639408" cy="4466501"/>
            <a:chOff x="0" y="0"/>
            <a:chExt cx="19270714" cy="9962797"/>
          </a:xfrm>
        </p:grpSpPr>
        <p:sp>
          <p:nvSpPr>
            <p:cNvPr id="3" name="Freeform 3"/>
            <p:cNvSpPr/>
            <p:nvPr/>
          </p:nvSpPr>
          <p:spPr>
            <a:xfrm>
              <a:off x="0" y="0"/>
              <a:ext cx="19270715" cy="9962797"/>
            </a:xfrm>
            <a:custGeom>
              <a:avLst/>
              <a:gdLst/>
              <a:ahLst/>
              <a:cxnLst/>
              <a:rect l="l" t="t" r="r" b="b"/>
              <a:pathLst>
                <a:path w="19270715" h="9962797">
                  <a:moveTo>
                    <a:pt x="0" y="0"/>
                  </a:moveTo>
                  <a:lnTo>
                    <a:pt x="0" y="9962797"/>
                  </a:lnTo>
                  <a:lnTo>
                    <a:pt x="19270715" y="9962797"/>
                  </a:lnTo>
                  <a:lnTo>
                    <a:pt x="19270715" y="0"/>
                  </a:lnTo>
                  <a:lnTo>
                    <a:pt x="0" y="0"/>
                  </a:lnTo>
                  <a:close/>
                  <a:moveTo>
                    <a:pt x="19209755" y="9901837"/>
                  </a:moveTo>
                  <a:lnTo>
                    <a:pt x="59690" y="9901837"/>
                  </a:lnTo>
                  <a:lnTo>
                    <a:pt x="59690" y="59690"/>
                  </a:lnTo>
                  <a:lnTo>
                    <a:pt x="19209755" y="59690"/>
                  </a:lnTo>
                  <a:lnTo>
                    <a:pt x="19209755" y="9901837"/>
                  </a:lnTo>
                  <a:close/>
                </a:path>
              </a:pathLst>
            </a:custGeom>
            <a:solidFill>
              <a:srgbClr val="2F5B44"/>
            </a:solidFill>
          </p:spPr>
          <p:txBody>
            <a:bodyPr/>
            <a:lstStyle/>
            <a:p>
              <a:endParaRPr lang="de-DE"/>
            </a:p>
          </p:txBody>
        </p:sp>
      </p:grpSp>
      <p:sp>
        <p:nvSpPr>
          <p:cNvPr id="4" name="AutoShape 4"/>
          <p:cNvSpPr/>
          <p:nvPr/>
        </p:nvSpPr>
        <p:spPr>
          <a:xfrm>
            <a:off x="460705" y="1479908"/>
            <a:ext cx="9078118" cy="4466501"/>
          </a:xfrm>
          <a:prstGeom prst="rect">
            <a:avLst/>
          </a:prstGeom>
          <a:solidFill>
            <a:srgbClr val="8CA9AD"/>
          </a:solidFill>
        </p:spPr>
        <p:txBody>
          <a:bodyPr/>
          <a:lstStyle/>
          <a:p>
            <a:endParaRPr lang="de-DE"/>
          </a:p>
        </p:txBody>
      </p:sp>
      <p:grpSp>
        <p:nvGrpSpPr>
          <p:cNvPr id="5" name="Group 5"/>
          <p:cNvGrpSpPr/>
          <p:nvPr/>
        </p:nvGrpSpPr>
        <p:grpSpPr>
          <a:xfrm>
            <a:off x="10828397" y="1479908"/>
            <a:ext cx="5945076" cy="6304431"/>
            <a:chOff x="0" y="0"/>
            <a:chExt cx="18006060" cy="19094450"/>
          </a:xfrm>
        </p:grpSpPr>
        <p:sp>
          <p:nvSpPr>
            <p:cNvPr id="6" name="Freeform 6"/>
            <p:cNvSpPr/>
            <p:nvPr/>
          </p:nvSpPr>
          <p:spPr>
            <a:xfrm>
              <a:off x="0" y="0"/>
              <a:ext cx="18006061" cy="19094450"/>
            </a:xfrm>
            <a:custGeom>
              <a:avLst/>
              <a:gdLst/>
              <a:ahLst/>
              <a:cxnLst/>
              <a:rect l="l" t="t" r="r" b="b"/>
              <a:pathLst>
                <a:path w="18006061" h="19094450">
                  <a:moveTo>
                    <a:pt x="18006061" y="16098520"/>
                  </a:moveTo>
                  <a:cubicBezTo>
                    <a:pt x="11230610" y="18167350"/>
                    <a:pt x="4155440" y="18900139"/>
                    <a:pt x="0" y="19094450"/>
                  </a:cubicBezTo>
                  <a:lnTo>
                    <a:pt x="0" y="0"/>
                  </a:lnTo>
                  <a:lnTo>
                    <a:pt x="18006061" y="0"/>
                  </a:lnTo>
                </a:path>
              </a:pathLst>
            </a:custGeom>
            <a:blipFill>
              <a:blip r:embed="rId2"/>
              <a:stretch>
                <a:fillRect l="-44261" r="-44261"/>
              </a:stretch>
            </a:blipFill>
          </p:spPr>
          <p:txBody>
            <a:bodyPr/>
            <a:lstStyle/>
            <a:p>
              <a:endParaRPr lang="de-DE"/>
            </a:p>
          </p:txBody>
        </p:sp>
      </p:grpSp>
      <p:grpSp>
        <p:nvGrpSpPr>
          <p:cNvPr id="7" name="Group 7"/>
          <p:cNvGrpSpPr/>
          <p:nvPr/>
        </p:nvGrpSpPr>
        <p:grpSpPr>
          <a:xfrm>
            <a:off x="1656846" y="1632749"/>
            <a:ext cx="7075649" cy="1943585"/>
            <a:chOff x="0" y="0"/>
            <a:chExt cx="9434199" cy="2591447"/>
          </a:xfrm>
        </p:grpSpPr>
        <p:sp>
          <p:nvSpPr>
            <p:cNvPr id="8" name="TextBox 8"/>
            <p:cNvSpPr txBox="1"/>
            <p:nvPr/>
          </p:nvSpPr>
          <p:spPr>
            <a:xfrm>
              <a:off x="0" y="1839819"/>
              <a:ext cx="9088056" cy="751628"/>
            </a:xfrm>
            <a:prstGeom prst="rect">
              <a:avLst/>
            </a:prstGeom>
          </p:spPr>
          <p:txBody>
            <a:bodyPr lIns="0" tIns="0" rIns="0" bIns="0" rtlCol="0" anchor="t">
              <a:spAutoFit/>
            </a:bodyPr>
            <a:lstStyle/>
            <a:p>
              <a:pPr algn="ctr">
                <a:lnSpc>
                  <a:spcPts val="4759"/>
                </a:lnSpc>
                <a:spcBef>
                  <a:spcPct val="0"/>
                </a:spcBef>
              </a:pPr>
              <a:r>
                <a:rPr lang="en-US" sz="3399" b="1">
                  <a:solidFill>
                    <a:srgbClr val="FFFFFF"/>
                  </a:solidFill>
                  <a:latin typeface="Open Sans Bold"/>
                  <a:ea typeface="Open Sans Bold"/>
                  <a:cs typeface="Open Sans Bold"/>
                  <a:sym typeface="Open Sans Bold"/>
                </a:rPr>
                <a:t>The Systems Iceberg Model</a:t>
              </a:r>
            </a:p>
          </p:txBody>
        </p:sp>
        <p:sp>
          <p:nvSpPr>
            <p:cNvPr id="9" name="TextBox 9"/>
            <p:cNvSpPr txBox="1"/>
            <p:nvPr/>
          </p:nvSpPr>
          <p:spPr>
            <a:xfrm>
              <a:off x="0" y="-9525"/>
              <a:ext cx="9434199" cy="1533525"/>
            </a:xfrm>
            <a:prstGeom prst="rect">
              <a:avLst/>
            </a:prstGeom>
          </p:spPr>
          <p:txBody>
            <a:bodyPr lIns="0" tIns="0" rIns="0" bIns="0" rtlCol="0" anchor="t">
              <a:spAutoFit/>
            </a:bodyPr>
            <a:lstStyle/>
            <a:p>
              <a:pPr algn="l">
                <a:lnSpc>
                  <a:spcPts val="9000"/>
                </a:lnSpc>
              </a:pPr>
              <a:endParaRPr/>
            </a:p>
          </p:txBody>
        </p:sp>
      </p:grpSp>
      <p:sp>
        <p:nvSpPr>
          <p:cNvPr id="10" name="TextBox 10"/>
          <p:cNvSpPr txBox="1"/>
          <p:nvPr/>
        </p:nvSpPr>
        <p:spPr>
          <a:xfrm>
            <a:off x="460705" y="6379269"/>
            <a:ext cx="2392282" cy="1249680"/>
          </a:xfrm>
          <a:prstGeom prst="rect">
            <a:avLst/>
          </a:prstGeom>
        </p:spPr>
        <p:txBody>
          <a:bodyPr lIns="0" tIns="0" rIns="0" bIns="0" rtlCol="0" anchor="t">
            <a:spAutoFit/>
          </a:bodyPr>
          <a:lstStyle/>
          <a:p>
            <a:pPr algn="l">
              <a:lnSpc>
                <a:spcPts val="2520"/>
              </a:lnSpc>
            </a:pPr>
            <a:r>
              <a:rPr lang="en-US" sz="1800" b="1">
                <a:solidFill>
                  <a:srgbClr val="191919"/>
                </a:solidFill>
                <a:latin typeface="DM Sans Bold"/>
                <a:ea typeface="DM Sans Bold"/>
                <a:cs typeface="DM Sans Bold"/>
                <a:sym typeface="DM Sans Bold"/>
              </a:rPr>
              <a:t>Events: </a:t>
            </a:r>
            <a:r>
              <a:rPr lang="en-US" sz="1800">
                <a:solidFill>
                  <a:srgbClr val="191919"/>
                </a:solidFill>
                <a:latin typeface="DM Sans"/>
                <a:ea typeface="DM Sans"/>
                <a:cs typeface="DM Sans"/>
                <a:sym typeface="DM Sans"/>
              </a:rPr>
              <a:t>visible outcomes (what we see)</a:t>
            </a:r>
          </a:p>
          <a:p>
            <a:pPr algn="l">
              <a:lnSpc>
                <a:spcPts val="2520"/>
              </a:lnSpc>
              <a:spcBef>
                <a:spcPct val="0"/>
              </a:spcBef>
            </a:pPr>
            <a:endParaRPr lang="en-US" sz="1800">
              <a:solidFill>
                <a:srgbClr val="191919"/>
              </a:solidFill>
              <a:latin typeface="DM Sans"/>
              <a:ea typeface="DM Sans"/>
              <a:cs typeface="DM Sans"/>
              <a:sym typeface="DM Sans"/>
            </a:endParaRPr>
          </a:p>
        </p:txBody>
      </p:sp>
      <p:sp>
        <p:nvSpPr>
          <p:cNvPr id="11" name="TextBox 11"/>
          <p:cNvSpPr txBox="1"/>
          <p:nvPr/>
        </p:nvSpPr>
        <p:spPr>
          <a:xfrm>
            <a:off x="2865578" y="6379269"/>
            <a:ext cx="2134185" cy="1249680"/>
          </a:xfrm>
          <a:prstGeom prst="rect">
            <a:avLst/>
          </a:prstGeom>
        </p:spPr>
        <p:txBody>
          <a:bodyPr lIns="0" tIns="0" rIns="0" bIns="0" rtlCol="0" anchor="t">
            <a:spAutoFit/>
          </a:bodyPr>
          <a:lstStyle/>
          <a:p>
            <a:pPr algn="l">
              <a:lnSpc>
                <a:spcPts val="2520"/>
              </a:lnSpc>
            </a:pPr>
            <a:r>
              <a:rPr lang="en-US" sz="1800" b="1">
                <a:solidFill>
                  <a:srgbClr val="191919"/>
                </a:solidFill>
                <a:latin typeface="DM Sans Bold"/>
                <a:ea typeface="DM Sans Bold"/>
                <a:cs typeface="DM Sans Bold"/>
                <a:sym typeface="DM Sans Bold"/>
              </a:rPr>
              <a:t>Patterns: </a:t>
            </a:r>
            <a:r>
              <a:rPr lang="en-US" sz="1800">
                <a:solidFill>
                  <a:srgbClr val="191919"/>
                </a:solidFill>
                <a:latin typeface="DM Sans"/>
                <a:ea typeface="DM Sans"/>
                <a:cs typeface="DM Sans"/>
                <a:sym typeface="DM Sans"/>
              </a:rPr>
              <a:t>trends over time (what repeats)</a:t>
            </a:r>
          </a:p>
          <a:p>
            <a:pPr algn="l">
              <a:lnSpc>
                <a:spcPts val="2520"/>
              </a:lnSpc>
              <a:spcBef>
                <a:spcPct val="0"/>
              </a:spcBef>
            </a:pPr>
            <a:endParaRPr lang="en-US" sz="1800">
              <a:solidFill>
                <a:srgbClr val="191919"/>
              </a:solidFill>
              <a:latin typeface="DM Sans"/>
              <a:ea typeface="DM Sans"/>
              <a:cs typeface="DM Sans"/>
              <a:sym typeface="DM Sans"/>
            </a:endParaRPr>
          </a:p>
        </p:txBody>
      </p:sp>
      <p:sp>
        <p:nvSpPr>
          <p:cNvPr id="12" name="TextBox 12"/>
          <p:cNvSpPr txBox="1"/>
          <p:nvPr/>
        </p:nvSpPr>
        <p:spPr>
          <a:xfrm>
            <a:off x="4999764" y="6379269"/>
            <a:ext cx="2546870" cy="1249680"/>
          </a:xfrm>
          <a:prstGeom prst="rect">
            <a:avLst/>
          </a:prstGeom>
        </p:spPr>
        <p:txBody>
          <a:bodyPr lIns="0" tIns="0" rIns="0" bIns="0" rtlCol="0" anchor="t">
            <a:spAutoFit/>
          </a:bodyPr>
          <a:lstStyle/>
          <a:p>
            <a:pPr algn="l">
              <a:lnSpc>
                <a:spcPts val="2520"/>
              </a:lnSpc>
            </a:pPr>
            <a:r>
              <a:rPr lang="en-US" sz="1800" b="1">
                <a:solidFill>
                  <a:srgbClr val="191919"/>
                </a:solidFill>
                <a:latin typeface="DM Sans Bold"/>
                <a:ea typeface="DM Sans Bold"/>
                <a:cs typeface="DM Sans Bold"/>
                <a:sym typeface="DM Sans Bold"/>
              </a:rPr>
              <a:t>Structures: </a:t>
            </a:r>
            <a:r>
              <a:rPr lang="en-US" sz="1800">
                <a:solidFill>
                  <a:srgbClr val="191919"/>
                </a:solidFill>
                <a:latin typeface="DM Sans"/>
                <a:ea typeface="DM Sans"/>
                <a:cs typeface="DM Sans"/>
                <a:sym typeface="DM Sans"/>
              </a:rPr>
              <a:t>rules, policies, power (what shapes patterns)</a:t>
            </a:r>
          </a:p>
          <a:p>
            <a:pPr algn="l">
              <a:lnSpc>
                <a:spcPts val="2520"/>
              </a:lnSpc>
              <a:spcBef>
                <a:spcPct val="0"/>
              </a:spcBef>
            </a:pPr>
            <a:endParaRPr lang="en-US" sz="1800">
              <a:solidFill>
                <a:srgbClr val="191919"/>
              </a:solidFill>
              <a:latin typeface="DM Sans"/>
              <a:ea typeface="DM Sans"/>
              <a:cs typeface="DM Sans"/>
              <a:sym typeface="DM Sans"/>
            </a:endParaRPr>
          </a:p>
        </p:txBody>
      </p:sp>
      <p:sp>
        <p:nvSpPr>
          <p:cNvPr id="13" name="TextBox 13"/>
          <p:cNvSpPr txBox="1"/>
          <p:nvPr/>
        </p:nvSpPr>
        <p:spPr>
          <a:xfrm>
            <a:off x="7546634" y="6379269"/>
            <a:ext cx="2168791" cy="1564005"/>
          </a:xfrm>
          <a:prstGeom prst="rect">
            <a:avLst/>
          </a:prstGeom>
        </p:spPr>
        <p:txBody>
          <a:bodyPr lIns="0" tIns="0" rIns="0" bIns="0" rtlCol="0" anchor="t">
            <a:spAutoFit/>
          </a:bodyPr>
          <a:lstStyle/>
          <a:p>
            <a:pPr algn="l">
              <a:lnSpc>
                <a:spcPts val="2520"/>
              </a:lnSpc>
            </a:pPr>
            <a:r>
              <a:rPr lang="en-US" sz="1800" b="1">
                <a:solidFill>
                  <a:srgbClr val="191919"/>
                </a:solidFill>
                <a:latin typeface="DM Sans Bold"/>
                <a:ea typeface="DM Sans Bold"/>
                <a:cs typeface="DM Sans Bold"/>
                <a:sym typeface="DM Sans Bold"/>
              </a:rPr>
              <a:t>Mental Models: </a:t>
            </a:r>
            <a:r>
              <a:rPr lang="en-US" sz="1800">
                <a:solidFill>
                  <a:srgbClr val="191919"/>
                </a:solidFill>
                <a:latin typeface="DM Sans"/>
                <a:ea typeface="DM Sans"/>
                <a:cs typeface="DM Sans"/>
                <a:sym typeface="DM Sans"/>
              </a:rPr>
              <a:t>beliefs, values, assumptions (what drives structures)</a:t>
            </a:r>
          </a:p>
          <a:p>
            <a:pPr algn="l">
              <a:lnSpc>
                <a:spcPts val="2520"/>
              </a:lnSpc>
              <a:spcBef>
                <a:spcPct val="0"/>
              </a:spcBef>
            </a:pPr>
            <a:endParaRPr lang="en-US" sz="1800">
              <a:solidFill>
                <a:srgbClr val="191919"/>
              </a:solidFill>
              <a:latin typeface="DM Sans"/>
              <a:ea typeface="DM Sans"/>
              <a:cs typeface="DM Sans"/>
              <a:sym typeface="DM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BCBCD"/>
        </a:solidFill>
        <a:effectLst/>
      </p:bgPr>
    </p:bg>
    <p:spTree>
      <p:nvGrpSpPr>
        <p:cNvPr id="1" name=""/>
        <p:cNvGrpSpPr/>
        <p:nvPr/>
      </p:nvGrpSpPr>
      <p:grpSpPr>
        <a:xfrm>
          <a:off x="0" y="0"/>
          <a:ext cx="0" cy="0"/>
          <a:chOff x="0" y="0"/>
          <a:chExt cx="0" cy="0"/>
        </a:xfrm>
      </p:grpSpPr>
      <p:grpSp>
        <p:nvGrpSpPr>
          <p:cNvPr id="2" name="Group 2"/>
          <p:cNvGrpSpPr/>
          <p:nvPr/>
        </p:nvGrpSpPr>
        <p:grpSpPr>
          <a:xfrm>
            <a:off x="-685800" y="-1369275"/>
            <a:ext cx="9829800" cy="12306300"/>
            <a:chOff x="0" y="0"/>
            <a:chExt cx="1828828" cy="2289579"/>
          </a:xfrm>
        </p:grpSpPr>
        <p:sp>
          <p:nvSpPr>
            <p:cNvPr id="3" name="Freeform 3"/>
            <p:cNvSpPr/>
            <p:nvPr/>
          </p:nvSpPr>
          <p:spPr>
            <a:xfrm>
              <a:off x="0" y="0"/>
              <a:ext cx="1828828" cy="2289579"/>
            </a:xfrm>
            <a:custGeom>
              <a:avLst/>
              <a:gdLst/>
              <a:ahLst/>
              <a:cxnLst/>
              <a:rect l="l" t="t" r="r" b="b"/>
              <a:pathLst>
                <a:path w="1828828" h="2289579">
                  <a:moveTo>
                    <a:pt x="0" y="0"/>
                  </a:moveTo>
                  <a:lnTo>
                    <a:pt x="1828828" y="0"/>
                  </a:lnTo>
                  <a:lnTo>
                    <a:pt x="1828828" y="2289579"/>
                  </a:lnTo>
                  <a:lnTo>
                    <a:pt x="0" y="2289579"/>
                  </a:lnTo>
                  <a:close/>
                </a:path>
              </a:pathLst>
            </a:custGeom>
            <a:solidFill>
              <a:srgbClr val="F2F4F5">
                <a:alpha val="92941"/>
              </a:srgbClr>
            </a:solidFill>
          </p:spPr>
          <p:txBody>
            <a:bodyPr/>
            <a:lstStyle/>
            <a:p>
              <a:endParaRPr lang="de-DE"/>
            </a:p>
          </p:txBody>
        </p:sp>
      </p:grpSp>
      <p:sp>
        <p:nvSpPr>
          <p:cNvPr id="4" name="TextBox 4"/>
          <p:cNvSpPr txBox="1"/>
          <p:nvPr/>
        </p:nvSpPr>
        <p:spPr>
          <a:xfrm>
            <a:off x="642002" y="2978740"/>
            <a:ext cx="7972191" cy="3017520"/>
          </a:xfrm>
          <a:prstGeom prst="rect">
            <a:avLst/>
          </a:prstGeom>
        </p:spPr>
        <p:txBody>
          <a:bodyPr lIns="0" tIns="0" rIns="0" bIns="0" rtlCol="0" anchor="t">
            <a:spAutoFit/>
          </a:bodyPr>
          <a:lstStyle/>
          <a:p>
            <a:pPr algn="ctr">
              <a:lnSpc>
                <a:spcPts val="7800"/>
              </a:lnSpc>
            </a:pPr>
            <a:r>
              <a:rPr lang="en-US" sz="7800">
                <a:solidFill>
                  <a:srgbClr val="194597"/>
                </a:solidFill>
                <a:latin typeface="DM Sans"/>
                <a:ea typeface="DM Sans"/>
                <a:cs typeface="DM Sans"/>
                <a:sym typeface="DM Sans"/>
              </a:rPr>
              <a:t>Social Innovation as Systems Change</a:t>
            </a:r>
          </a:p>
        </p:txBody>
      </p:sp>
      <p:sp>
        <p:nvSpPr>
          <p:cNvPr id="5" name="Freeform 5"/>
          <p:cNvSpPr/>
          <p:nvPr/>
        </p:nvSpPr>
        <p:spPr>
          <a:xfrm>
            <a:off x="14185022" y="0"/>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1600</Words>
  <Application>Microsoft Office PowerPoint</Application>
  <PresentationFormat>Benutzerdefiniert</PresentationFormat>
  <Paragraphs>126</Paragraphs>
  <Slides>23</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23</vt:i4>
      </vt:variant>
    </vt:vector>
  </HeadingPairs>
  <TitlesOfParts>
    <vt:vector size="30" baseType="lpstr">
      <vt:lpstr>Open Sans Bold</vt:lpstr>
      <vt:lpstr>DM Sans Bold</vt:lpstr>
      <vt:lpstr>DM Sans</vt:lpstr>
      <vt:lpstr>Calibri</vt:lpstr>
      <vt:lpstr>Arial</vt:lpstr>
      <vt:lpstr>DM Sans Italics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Measuring system change in social innovation</dc:title>
  <cp:lastModifiedBy>Herrmann, Sabine (BWAI)</cp:lastModifiedBy>
  <cp:revision>2</cp:revision>
  <dcterms:created xsi:type="dcterms:W3CDTF">2006-08-16T00:00:00Z</dcterms:created>
  <dcterms:modified xsi:type="dcterms:W3CDTF">2025-12-19T11:19:28Z</dcterms:modified>
  <dc:identifier>DAG0uNaZ6Xg</dc:identifier>
</cp:coreProperties>
</file>