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DM Sans" pitchFamily="2" charset="0"/>
      <p:regular r:id="rId24"/>
      <p:bold r:id="rId25"/>
      <p:italic r:id="rId26"/>
      <p:boldItalic r:id="rId27"/>
    </p:embeddedFont>
    <p:embeddedFont>
      <p:font typeface="DM Sans Bold" pitchFamily="2" charset="0"/>
      <p:regular r:id="rId28"/>
    </p:embeddedFont>
    <p:embeddedFont>
      <p:font typeface="DM Sans Italics" panose="020B0604020202020204" charset="0"/>
      <p:regular r:id="rId29"/>
    </p:embeddedFont>
    <p:embeddedFont>
      <p:font typeface="Open Sans Bold" panose="020B0604020202020204" charset="0"/>
      <p:regular r:id="rId30"/>
    </p:embeddedFont>
    <p:embeddedFont>
      <p:font typeface="Open Sauce" panose="020B0604020202020204" charset="0"/>
      <p:regular r:id="rId31"/>
    </p:embeddedFont>
    <p:embeddedFont>
      <p:font typeface="Open Sauce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1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2400300"/>
            <a:ext cx="15582900" cy="6629400"/>
            <a:chOff x="0" y="0"/>
            <a:chExt cx="4144623" cy="1971407"/>
          </a:xfrm>
        </p:grpSpPr>
        <p:sp>
          <p:nvSpPr>
            <p:cNvPr id="3" name="Freeform 3"/>
            <p:cNvSpPr/>
            <p:nvPr/>
          </p:nvSpPr>
          <p:spPr>
            <a:xfrm>
              <a:off x="0" y="0"/>
              <a:ext cx="4144623" cy="1971407"/>
            </a:xfrm>
            <a:custGeom>
              <a:avLst/>
              <a:gdLst/>
              <a:ahLst/>
              <a:cxnLst/>
              <a:rect l="l" t="t" r="r" b="b"/>
              <a:pathLst>
                <a:path w="4144623" h="1971407">
                  <a:moveTo>
                    <a:pt x="23614" y="0"/>
                  </a:moveTo>
                  <a:lnTo>
                    <a:pt x="4121009" y="0"/>
                  </a:lnTo>
                  <a:cubicBezTo>
                    <a:pt x="4134050" y="0"/>
                    <a:pt x="4144623" y="10573"/>
                    <a:pt x="4144623" y="23614"/>
                  </a:cubicBezTo>
                  <a:lnTo>
                    <a:pt x="4144623" y="1947793"/>
                  </a:lnTo>
                  <a:cubicBezTo>
                    <a:pt x="4144623" y="1960835"/>
                    <a:pt x="4134050" y="1971407"/>
                    <a:pt x="4121009" y="1971407"/>
                  </a:cubicBezTo>
                  <a:lnTo>
                    <a:pt x="23614" y="1971407"/>
                  </a:lnTo>
                  <a:cubicBezTo>
                    <a:pt x="10573" y="1971407"/>
                    <a:pt x="0" y="1960835"/>
                    <a:pt x="0" y="1947793"/>
                  </a:cubicBezTo>
                  <a:lnTo>
                    <a:pt x="0" y="23614"/>
                  </a:lnTo>
                  <a:cubicBezTo>
                    <a:pt x="0" y="10573"/>
                    <a:pt x="10573" y="0"/>
                    <a:pt x="23614" y="0"/>
                  </a:cubicBezTo>
                  <a:close/>
                </a:path>
              </a:pathLst>
            </a:custGeom>
            <a:solidFill>
              <a:srgbClr val="8CA9AD"/>
            </a:solidFill>
          </p:spPr>
          <p:txBody>
            <a:bodyPr/>
            <a:lstStyle/>
            <a:p>
              <a:endParaRPr lang="de-DE"/>
            </a:p>
          </p:txBody>
        </p:sp>
        <p:sp>
          <p:nvSpPr>
            <p:cNvPr id="4" name="TextBox 4"/>
            <p:cNvSpPr txBox="1"/>
            <p:nvPr/>
          </p:nvSpPr>
          <p:spPr>
            <a:xfrm>
              <a:off x="0" y="-38100"/>
              <a:ext cx="4144623" cy="200950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7" name="TextBox 7"/>
          <p:cNvSpPr txBox="1"/>
          <p:nvPr/>
        </p:nvSpPr>
        <p:spPr>
          <a:xfrm>
            <a:off x="1981200" y="3488063"/>
            <a:ext cx="13754861" cy="3317875"/>
          </a:xfrm>
          <a:prstGeom prst="rect">
            <a:avLst/>
          </a:prstGeom>
        </p:spPr>
        <p:txBody>
          <a:bodyPr lIns="0" tIns="0" rIns="0" bIns="0" rtlCol="0" anchor="t">
            <a:spAutoFit/>
          </a:bodyPr>
          <a:lstStyle/>
          <a:p>
            <a:pPr algn="ctr">
              <a:lnSpc>
                <a:spcPts val="6500"/>
              </a:lnSpc>
            </a:pPr>
            <a:r>
              <a:rPr lang="en-US" sz="6500" b="1" dirty="0">
                <a:solidFill>
                  <a:srgbClr val="FFFFFF"/>
                </a:solidFill>
                <a:latin typeface="DM Sans Bold"/>
                <a:ea typeface="DM Sans Bold"/>
                <a:cs typeface="DM Sans Bold"/>
                <a:sym typeface="DM Sans Bold"/>
              </a:rPr>
              <a:t>COMMUNITY POWER-BUILDING IN SOCIAL INNOVATION</a:t>
            </a:r>
          </a:p>
          <a:p>
            <a:pPr algn="ctr">
              <a:lnSpc>
                <a:spcPts val="6500"/>
              </a:lnSpc>
            </a:pPr>
            <a:endParaRPr lang="en-US" sz="6500" b="1" dirty="0">
              <a:solidFill>
                <a:srgbClr val="FFFFFF"/>
              </a:solidFill>
              <a:latin typeface="DM Sans Bold"/>
              <a:ea typeface="DM Sans Bold"/>
              <a:cs typeface="DM Sans Bold"/>
              <a:sym typeface="DM Sans Bold"/>
            </a:endParaRPr>
          </a:p>
          <a:p>
            <a:pPr algn="ctr">
              <a:lnSpc>
                <a:spcPts val="6500"/>
              </a:lnSpc>
            </a:pPr>
            <a:endParaRPr lang="en-US" sz="6500" b="1" dirty="0">
              <a:solidFill>
                <a:srgbClr val="FFFFFF"/>
              </a:solidFill>
              <a:latin typeface="DM Sans Bold"/>
              <a:ea typeface="DM Sans Bold"/>
              <a:cs typeface="DM Sans Bold"/>
              <a:sym typeface="DM Sans Bold"/>
            </a:endParaRPr>
          </a:p>
        </p:txBody>
      </p:sp>
      <p:sp>
        <p:nvSpPr>
          <p:cNvPr id="8" name="TextBox 8"/>
          <p:cNvSpPr txBox="1"/>
          <p:nvPr/>
        </p:nvSpPr>
        <p:spPr>
          <a:xfrm>
            <a:off x="5139208" y="6311867"/>
            <a:ext cx="5722116" cy="523224"/>
          </a:xfrm>
          <a:prstGeom prst="rect">
            <a:avLst/>
          </a:prstGeom>
        </p:spPr>
        <p:txBody>
          <a:bodyPr lIns="0" tIns="0" rIns="0" bIns="0" rtlCol="0" anchor="t">
            <a:spAutoFit/>
          </a:bodyPr>
          <a:lstStyle/>
          <a:p>
            <a:pPr algn="r">
              <a:lnSpc>
                <a:spcPts val="4070"/>
              </a:lnSpc>
            </a:pPr>
            <a:r>
              <a:rPr lang="en-US" sz="3700" i="1">
                <a:solidFill>
                  <a:srgbClr val="FFFFFF"/>
                </a:solidFill>
                <a:latin typeface="DM Sans Italics"/>
                <a:ea typeface="DM Sans Italics"/>
                <a:cs typeface="DM Sans Italics"/>
                <a:sym typeface="DM Sans Italics"/>
              </a:rPr>
              <a:t>Train the trainers</a:t>
            </a:r>
          </a:p>
        </p:txBody>
      </p:sp>
      <p:sp>
        <p:nvSpPr>
          <p:cNvPr id="9" name="Freeform 9"/>
          <p:cNvSpPr/>
          <p:nvPr/>
        </p:nvSpPr>
        <p:spPr>
          <a:xfrm rot="-10800000">
            <a:off x="14185022" y="7153817"/>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0" name="Picture 11" descr="A blue flag with yellow stars&#10;&#10;AI-generated content may be incorrect.">
            <a:extLst>
              <a:ext uri="{FF2B5EF4-FFF2-40B4-BE49-F238E27FC236}">
                <a16:creationId xmlns:a16="http://schemas.microsoft.com/office/drawing/2014/main" id="{BF77F518-A428-BC06-74E3-7BAA21C3F4FE}"/>
              </a:ext>
            </a:extLst>
          </p:cNvPr>
          <p:cNvPicPr>
            <a:picLocks noChangeAspect="1"/>
          </p:cNvPicPr>
          <p:nvPr/>
        </p:nvPicPr>
        <p:blipFill>
          <a:blip r:embed="rId6"/>
          <a:stretch>
            <a:fillRect/>
          </a:stretch>
        </p:blipFill>
        <p:spPr>
          <a:xfrm>
            <a:off x="12649200" y="0"/>
            <a:ext cx="5632862" cy="2368562"/>
          </a:xfrm>
          <a:prstGeom prst="rect">
            <a:avLst/>
          </a:prstGeom>
        </p:spPr>
      </p:pic>
      <p:sp>
        <p:nvSpPr>
          <p:cNvPr id="11" name="TextBox 10">
            <a:extLst>
              <a:ext uri="{FF2B5EF4-FFF2-40B4-BE49-F238E27FC236}">
                <a16:creationId xmlns:a16="http://schemas.microsoft.com/office/drawing/2014/main" id="{80B51AF3-0C43-2D87-E09E-9032035722D9}"/>
              </a:ext>
            </a:extLst>
          </p:cNvPr>
          <p:cNvSpPr txBox="1"/>
          <p:nvPr/>
        </p:nvSpPr>
        <p:spPr>
          <a:xfrm>
            <a:off x="1028700" y="9157205"/>
            <a:ext cx="9192826" cy="646331"/>
          </a:xfrm>
          <a:prstGeom prst="rect">
            <a:avLst/>
          </a:prstGeom>
          <a:noFill/>
        </p:spPr>
        <p:txBody>
          <a:bodyPr wrap="square">
            <a:spAutoFit/>
          </a:bodyPr>
          <a:lstStyle/>
          <a:p>
            <a:r>
              <a:rPr lang="en-GB" b="1" i="0" dirty="0">
                <a:solidFill>
                  <a:srgbClr val="739994"/>
                </a:solidFill>
                <a:effectLst/>
                <a:latin typeface="DM Sans" pitchFamily="2" charset="0"/>
              </a:rPr>
              <a:t>The RESIST project is co-financed by the European Union (European Regional Development Fund) under the Interreg Baltic Sea Region Programme</a:t>
            </a:r>
            <a:r>
              <a:rPr lang="en-GB" b="0" i="0" dirty="0">
                <a:solidFill>
                  <a:srgbClr val="739994"/>
                </a:solidFill>
                <a:effectLst/>
                <a:latin typeface="DM Sans" pitchFamily="2" charset="0"/>
              </a:rPr>
              <a:t>.</a:t>
            </a:r>
            <a:endParaRPr lang="en-GB" dirty="0">
              <a:solidFill>
                <a:srgbClr val="739994"/>
              </a:solidFill>
              <a:latin typeface="DM Sans"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6562699" y="2625848"/>
            <a:ext cx="9870545" cy="4791075"/>
          </a:xfrm>
          <a:prstGeom prst="rect">
            <a:avLst/>
          </a:prstGeom>
        </p:spPr>
        <p:txBody>
          <a:bodyPr lIns="0" tIns="0" rIns="0" bIns="0" rtlCol="0" anchor="t">
            <a:spAutoFit/>
          </a:bodyPr>
          <a:lstStyle/>
          <a:p>
            <a:pPr algn="just">
              <a:lnSpc>
                <a:spcPts val="4200"/>
              </a:lnSpc>
            </a:pPr>
            <a:r>
              <a:rPr lang="en-US" sz="3000" b="1">
                <a:solidFill>
                  <a:srgbClr val="504C44"/>
                </a:solidFill>
                <a:latin typeface="DM Sans Bold"/>
                <a:ea typeface="DM Sans Bold"/>
                <a:cs typeface="DM Sans Bold"/>
                <a:sym typeface="DM Sans Bold"/>
              </a:rPr>
              <a:t>Ownership determines who ultimately holds decision-making rights. </a:t>
            </a:r>
          </a:p>
          <a:p>
            <a:pPr algn="just">
              <a:lnSpc>
                <a:spcPts val="4200"/>
              </a:lnSpc>
            </a:pPr>
            <a:endParaRPr lang="en-US" sz="3000" b="1">
              <a:solidFill>
                <a:srgbClr val="504C44"/>
              </a:solidFill>
              <a:latin typeface="DM Sans Bold"/>
              <a:ea typeface="DM Sans Bold"/>
              <a:cs typeface="DM Sans Bold"/>
              <a:sym typeface="DM Sans Bold"/>
            </a:endParaRPr>
          </a:p>
          <a:p>
            <a:pPr algn="just">
              <a:lnSpc>
                <a:spcPts val="4200"/>
              </a:lnSpc>
            </a:pPr>
            <a:endParaRPr lang="en-US" sz="3000" b="1">
              <a:solidFill>
                <a:srgbClr val="504C44"/>
              </a:solidFill>
              <a:latin typeface="DM Sans Bold"/>
              <a:ea typeface="DM Sans Bold"/>
              <a:cs typeface="DM Sans Bold"/>
              <a:sym typeface="DM Sans Bold"/>
            </a:endParaRPr>
          </a:p>
          <a:p>
            <a:pPr algn="just">
              <a:lnSpc>
                <a:spcPts val="4200"/>
              </a:lnSpc>
            </a:pPr>
            <a:r>
              <a:rPr lang="en-US" sz="3000">
                <a:solidFill>
                  <a:srgbClr val="504C44"/>
                </a:solidFill>
                <a:latin typeface="DM Sans"/>
                <a:ea typeface="DM Sans"/>
                <a:cs typeface="DM Sans"/>
                <a:sym typeface="DM Sans"/>
              </a:rPr>
              <a:t>Community benefit agreements bind developers to community priorities, while mutual aid networks and solidarity economies demonstrate how communities can own and control the means of resilience and support.</a:t>
            </a:r>
          </a:p>
        </p:txBody>
      </p:sp>
      <p:grpSp>
        <p:nvGrpSpPr>
          <p:cNvPr id="3" name="Group 3"/>
          <p:cNvGrpSpPr/>
          <p:nvPr/>
        </p:nvGrpSpPr>
        <p:grpSpPr>
          <a:xfrm>
            <a:off x="748151" y="2692523"/>
            <a:ext cx="5224007" cy="6130049"/>
            <a:chOff x="0" y="0"/>
            <a:chExt cx="6965342" cy="8173398"/>
          </a:xfrm>
        </p:grpSpPr>
        <p:pic>
          <p:nvPicPr>
            <p:cNvPr id="4" name="Picture 4"/>
            <p:cNvPicPr>
              <a:picLocks noChangeAspect="1"/>
            </p:cNvPicPr>
            <p:nvPr/>
          </p:nvPicPr>
          <p:blipFill>
            <a:blip r:embed="rId2"/>
            <a:srcRect l="26053" r="26053"/>
            <a:stretch>
              <a:fillRect/>
            </a:stretch>
          </p:blipFill>
          <p:spPr>
            <a:xfrm>
              <a:off x="0" y="0"/>
              <a:ext cx="6965342" cy="8173398"/>
            </a:xfrm>
            <a:prstGeom prst="rect">
              <a:avLst/>
            </a:prstGeom>
          </p:spPr>
        </p:pic>
      </p:grpSp>
      <p:sp>
        <p:nvSpPr>
          <p:cNvPr id="5" name="Freeform 5"/>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TextBox 6"/>
          <p:cNvSpPr txBox="1"/>
          <p:nvPr/>
        </p:nvSpPr>
        <p:spPr>
          <a:xfrm>
            <a:off x="6562699" y="1143000"/>
            <a:ext cx="10816247" cy="1416050"/>
          </a:xfrm>
          <a:prstGeom prst="rect">
            <a:avLst/>
          </a:prstGeom>
        </p:spPr>
        <p:txBody>
          <a:bodyPr lIns="0" tIns="0" rIns="0" bIns="0" rtlCol="0" anchor="t">
            <a:spAutoFit/>
          </a:bodyPr>
          <a:lstStyle/>
          <a:p>
            <a:pPr algn="l">
              <a:lnSpc>
                <a:spcPts val="5499"/>
              </a:lnSpc>
            </a:pPr>
            <a:r>
              <a:rPr lang="en-US" sz="5499">
                <a:solidFill>
                  <a:srgbClr val="194597"/>
                </a:solidFill>
                <a:latin typeface="DM Sans"/>
                <a:ea typeface="DM Sans"/>
                <a:cs typeface="DM Sans"/>
                <a:sym typeface="DM Sans"/>
              </a:rPr>
              <a:t>Ownership Structures for Power</a:t>
            </a:r>
          </a:p>
          <a:p>
            <a:pPr algn="l">
              <a:lnSpc>
                <a:spcPts val="5499"/>
              </a:lnSpc>
            </a:pPr>
            <a:endParaRPr lang="en-US" sz="5499">
              <a:solidFill>
                <a:srgbClr val="194597"/>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6562699" y="2030348"/>
            <a:ext cx="9870545" cy="6924675"/>
          </a:xfrm>
          <a:prstGeom prst="rect">
            <a:avLst/>
          </a:prstGeom>
        </p:spPr>
        <p:txBody>
          <a:bodyPr lIns="0" tIns="0" rIns="0" bIns="0" rtlCol="0" anchor="t">
            <a:spAutoFit/>
          </a:bodyPr>
          <a:lstStyle/>
          <a:p>
            <a:pPr algn="just">
              <a:lnSpc>
                <a:spcPts val="4200"/>
              </a:lnSpc>
            </a:pPr>
            <a:endParaRPr/>
          </a:p>
          <a:p>
            <a:pPr algn="just">
              <a:lnSpc>
                <a:spcPts val="4200"/>
              </a:lnSpc>
            </a:pPr>
            <a:endParaRPr/>
          </a:p>
          <a:p>
            <a:pPr algn="just">
              <a:lnSpc>
                <a:spcPts val="4200"/>
              </a:lnSpc>
            </a:pPr>
            <a:endParaRPr/>
          </a:p>
          <a:p>
            <a:pPr marL="647700" lvl="1" indent="-323850" algn="just">
              <a:lnSpc>
                <a:spcPts val="4200"/>
              </a:lnSpc>
              <a:buFont typeface="Arial"/>
              <a:buChar char="•"/>
            </a:pPr>
            <a:r>
              <a:rPr lang="en-US" sz="3000">
                <a:solidFill>
                  <a:srgbClr val="504C44"/>
                </a:solidFill>
                <a:latin typeface="DM Sans"/>
                <a:ea typeface="DM Sans"/>
                <a:cs typeface="DM Sans"/>
                <a:sym typeface="DM Sans"/>
              </a:rPr>
              <a:t>Consent, compensation, and credit are non-negotiable when involving community members.</a:t>
            </a:r>
          </a:p>
          <a:p>
            <a:pPr marL="647700" lvl="1" indent="-323850" algn="just">
              <a:lnSpc>
                <a:spcPts val="4200"/>
              </a:lnSpc>
              <a:buFont typeface="Arial"/>
              <a:buChar char="•"/>
            </a:pPr>
            <a:r>
              <a:rPr lang="en-US" sz="3000">
                <a:solidFill>
                  <a:srgbClr val="504C44"/>
                </a:solidFill>
                <a:latin typeface="DM Sans"/>
                <a:ea typeface="DM Sans"/>
                <a:cs typeface="DM Sans"/>
                <a:sym typeface="DM Sans"/>
              </a:rPr>
              <a:t>Avoid tokenism and co-optation, where participation is symbolic but not substantive.</a:t>
            </a:r>
          </a:p>
          <a:p>
            <a:pPr marL="647700" lvl="1" indent="-323850" algn="just">
              <a:lnSpc>
                <a:spcPts val="4200"/>
              </a:lnSpc>
              <a:buFont typeface="Arial"/>
              <a:buChar char="•"/>
            </a:pPr>
            <a:r>
              <a:rPr lang="en-US" sz="3000">
                <a:solidFill>
                  <a:srgbClr val="504C44"/>
                </a:solidFill>
                <a:latin typeface="DM Sans"/>
                <a:ea typeface="DM Sans"/>
                <a:cs typeface="DM Sans"/>
                <a:sym typeface="DM Sans"/>
              </a:rPr>
              <a:t>Respect community sovereignty and protect privacy, particularly when handling data.</a:t>
            </a:r>
          </a:p>
          <a:p>
            <a:pPr marL="647700" lvl="1" indent="-323850" algn="just">
              <a:lnSpc>
                <a:spcPts val="4200"/>
              </a:lnSpc>
              <a:buFont typeface="Arial"/>
              <a:buChar char="•"/>
            </a:pPr>
            <a:r>
              <a:rPr lang="en-US" sz="3000">
                <a:solidFill>
                  <a:srgbClr val="504C44"/>
                </a:solidFill>
                <a:latin typeface="DM Sans"/>
                <a:ea typeface="DM Sans"/>
                <a:cs typeface="DM Sans"/>
                <a:sym typeface="DM Sans"/>
              </a:rPr>
              <a:t>Sharing power requires not only giving seats at the table but transferring resources to communities as well.</a:t>
            </a:r>
          </a:p>
          <a:p>
            <a:pPr algn="just">
              <a:lnSpc>
                <a:spcPts val="4200"/>
              </a:lnSpc>
            </a:pPr>
            <a:endParaRPr lang="en-US" sz="3000">
              <a:solidFill>
                <a:srgbClr val="504C44"/>
              </a:solidFill>
              <a:latin typeface="DM Sans"/>
              <a:ea typeface="DM Sans"/>
              <a:cs typeface="DM Sans"/>
              <a:sym typeface="DM Sans"/>
            </a:endParaRPr>
          </a:p>
        </p:txBody>
      </p:sp>
      <p:grpSp>
        <p:nvGrpSpPr>
          <p:cNvPr id="3" name="Group 3"/>
          <p:cNvGrpSpPr/>
          <p:nvPr/>
        </p:nvGrpSpPr>
        <p:grpSpPr>
          <a:xfrm>
            <a:off x="659849" y="2824974"/>
            <a:ext cx="5224007" cy="6130049"/>
            <a:chOff x="0" y="0"/>
            <a:chExt cx="6965342" cy="8173398"/>
          </a:xfrm>
        </p:grpSpPr>
        <p:pic>
          <p:nvPicPr>
            <p:cNvPr id="4" name="Picture 4"/>
            <p:cNvPicPr>
              <a:picLocks noChangeAspect="1"/>
            </p:cNvPicPr>
            <p:nvPr/>
          </p:nvPicPr>
          <p:blipFill>
            <a:blip r:embed="rId2"/>
            <a:srcRect l="21621" r="21621"/>
            <a:stretch>
              <a:fillRect/>
            </a:stretch>
          </p:blipFill>
          <p:spPr>
            <a:xfrm>
              <a:off x="0" y="0"/>
              <a:ext cx="6965342" cy="8173398"/>
            </a:xfrm>
            <a:prstGeom prst="rect">
              <a:avLst/>
            </a:prstGeom>
          </p:spPr>
        </p:pic>
      </p:grpSp>
      <p:sp>
        <p:nvSpPr>
          <p:cNvPr id="5" name="Freeform 5"/>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TextBox 6"/>
          <p:cNvSpPr txBox="1"/>
          <p:nvPr/>
        </p:nvSpPr>
        <p:spPr>
          <a:xfrm>
            <a:off x="6562699" y="1490662"/>
            <a:ext cx="10816247" cy="720725"/>
          </a:xfrm>
          <a:prstGeom prst="rect">
            <a:avLst/>
          </a:prstGeom>
        </p:spPr>
        <p:txBody>
          <a:bodyPr lIns="0" tIns="0" rIns="0" bIns="0" rtlCol="0" anchor="t">
            <a:spAutoFit/>
          </a:bodyPr>
          <a:lstStyle/>
          <a:p>
            <a:pPr algn="l">
              <a:lnSpc>
                <a:spcPts val="5499"/>
              </a:lnSpc>
            </a:pPr>
            <a:r>
              <a:rPr lang="en-US" sz="5499">
                <a:solidFill>
                  <a:srgbClr val="194597"/>
                </a:solidFill>
                <a:latin typeface="DM Sans"/>
                <a:ea typeface="DM Sans"/>
                <a:cs typeface="DM Sans"/>
                <a:sym typeface="DM Sans"/>
              </a:rPr>
              <a:t>Ethics of Power-Sharing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grpSp>
        <p:nvGrpSpPr>
          <p:cNvPr id="4" name="Group 4"/>
          <p:cNvGrpSpPr/>
          <p:nvPr/>
        </p:nvGrpSpPr>
        <p:grpSpPr>
          <a:xfrm>
            <a:off x="10710748" y="643728"/>
            <a:ext cx="6792027" cy="6792027"/>
            <a:chOff x="0" y="0"/>
            <a:chExt cx="812800" cy="812800"/>
          </a:xfrm>
        </p:grpSpPr>
        <p:sp>
          <p:nvSpPr>
            <p:cNvPr id="5" name="Freeform 5"/>
            <p:cNvSpPr/>
            <p:nvPr/>
          </p:nvSpPr>
          <p:spPr>
            <a:xfrm>
              <a:off x="0" y="0"/>
              <a:ext cx="812800" cy="812800"/>
            </a:xfrm>
            <a:custGeom>
              <a:avLst/>
              <a:gdLst/>
              <a:ahLst/>
              <a:cxnLst/>
              <a:rect l="l" t="t" r="r" b="b"/>
              <a:pathLst>
                <a:path w="812800" h="812800">
                  <a:moveTo>
                    <a:pt x="26217" y="0"/>
                  </a:moveTo>
                  <a:lnTo>
                    <a:pt x="786583" y="0"/>
                  </a:lnTo>
                  <a:cubicBezTo>
                    <a:pt x="801062" y="0"/>
                    <a:pt x="812800" y="11738"/>
                    <a:pt x="812800" y="26217"/>
                  </a:cubicBezTo>
                  <a:lnTo>
                    <a:pt x="812800" y="786583"/>
                  </a:lnTo>
                  <a:cubicBezTo>
                    <a:pt x="812800" y="801062"/>
                    <a:pt x="801062" y="812800"/>
                    <a:pt x="786583" y="812800"/>
                  </a:cubicBezTo>
                  <a:lnTo>
                    <a:pt x="26217" y="812800"/>
                  </a:lnTo>
                  <a:cubicBezTo>
                    <a:pt x="11738" y="812800"/>
                    <a:pt x="0" y="801062"/>
                    <a:pt x="0" y="786583"/>
                  </a:cubicBezTo>
                  <a:lnTo>
                    <a:pt x="0" y="26217"/>
                  </a:lnTo>
                  <a:cubicBezTo>
                    <a:pt x="0" y="11738"/>
                    <a:pt x="11738" y="0"/>
                    <a:pt x="26217" y="0"/>
                  </a:cubicBezTo>
                  <a:close/>
                </a:path>
              </a:pathLst>
            </a:custGeom>
            <a:blipFill>
              <a:blip r:embed="rId2"/>
              <a:stretch>
                <a:fillRect l="-25075" r="-25075"/>
              </a:stretch>
            </a:blipFill>
          </p:spPr>
          <p:txBody>
            <a:bodyPr/>
            <a:lstStyle/>
            <a:p>
              <a:endParaRPr lang="de-DE"/>
            </a:p>
          </p:txBody>
        </p:sp>
      </p:grpSp>
      <p:sp>
        <p:nvSpPr>
          <p:cNvPr id="6" name="Freeform 6"/>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7" name="TextBox 7"/>
          <p:cNvSpPr txBox="1"/>
          <p:nvPr/>
        </p:nvSpPr>
        <p:spPr>
          <a:xfrm>
            <a:off x="357211" y="324748"/>
            <a:ext cx="8534731" cy="2465705"/>
          </a:xfrm>
          <a:prstGeom prst="rect">
            <a:avLst/>
          </a:prstGeom>
        </p:spPr>
        <p:txBody>
          <a:bodyPr lIns="0" tIns="0" rIns="0" bIns="0" rtlCol="0" anchor="t">
            <a:spAutoFit/>
          </a:bodyPr>
          <a:lstStyle/>
          <a:p>
            <a:pPr algn="ctr">
              <a:lnSpc>
                <a:spcPts val="5600"/>
              </a:lnSpc>
            </a:pPr>
            <a:r>
              <a:rPr lang="en-US" sz="5600">
                <a:solidFill>
                  <a:srgbClr val="504C44"/>
                </a:solidFill>
                <a:latin typeface="DM Sans"/>
                <a:ea typeface="DM Sans"/>
                <a:cs typeface="DM Sans"/>
                <a:sym typeface="DM Sans"/>
              </a:rPr>
              <a:t> Barriers to power-building</a:t>
            </a:r>
          </a:p>
          <a:p>
            <a:pPr algn="ctr">
              <a:lnSpc>
                <a:spcPts val="7800"/>
              </a:lnSpc>
            </a:pPr>
            <a:endParaRPr lang="en-US" sz="5600">
              <a:solidFill>
                <a:srgbClr val="504C44"/>
              </a:solidFill>
              <a:latin typeface="DM Sans"/>
              <a:ea typeface="DM Sans"/>
              <a:cs typeface="DM Sans"/>
              <a:sym typeface="DM Sans"/>
            </a:endParaRPr>
          </a:p>
        </p:txBody>
      </p:sp>
      <p:sp>
        <p:nvSpPr>
          <p:cNvPr id="8" name="TextBox 8"/>
          <p:cNvSpPr txBox="1"/>
          <p:nvPr/>
        </p:nvSpPr>
        <p:spPr>
          <a:xfrm>
            <a:off x="609269" y="1967230"/>
            <a:ext cx="8030613" cy="7853045"/>
          </a:xfrm>
          <a:prstGeom prst="rect">
            <a:avLst/>
          </a:prstGeom>
        </p:spPr>
        <p:txBody>
          <a:bodyPr lIns="0" tIns="0" rIns="0" bIns="0" rtlCol="0" anchor="t">
            <a:spAutoFit/>
          </a:bodyPr>
          <a:lstStyle/>
          <a:p>
            <a:pPr algn="just">
              <a:lnSpc>
                <a:spcPts val="4480"/>
              </a:lnSpc>
            </a:pPr>
            <a:r>
              <a:rPr lang="en-US" sz="3200">
                <a:solidFill>
                  <a:srgbClr val="504C44"/>
                </a:solidFill>
                <a:latin typeface="DM Sans"/>
                <a:ea typeface="DM Sans"/>
                <a:cs typeface="DM Sans"/>
                <a:sym typeface="DM Sans"/>
              </a:rPr>
              <a:t>Communities face many barriers in building power. </a:t>
            </a:r>
            <a:r>
              <a:rPr lang="en-US" sz="3200" b="1">
                <a:solidFill>
                  <a:srgbClr val="504C44"/>
                </a:solidFill>
                <a:latin typeface="DM Sans Bold"/>
                <a:ea typeface="DM Sans Bold"/>
                <a:cs typeface="DM Sans Bold"/>
                <a:sym typeface="DM Sans Bold"/>
              </a:rPr>
              <a:t>Institutional resistance</a:t>
            </a:r>
            <a:r>
              <a:rPr lang="en-US" sz="3200">
                <a:solidFill>
                  <a:srgbClr val="504C44"/>
                </a:solidFill>
                <a:latin typeface="DM Sans"/>
                <a:ea typeface="DM Sans"/>
                <a:cs typeface="DM Sans"/>
                <a:sym typeface="DM Sans"/>
              </a:rPr>
              <a:t> and gatekeeping often limit access to decision-making spaces. </a:t>
            </a:r>
          </a:p>
          <a:p>
            <a:pPr algn="just">
              <a:lnSpc>
                <a:spcPts val="4480"/>
              </a:lnSpc>
            </a:pPr>
            <a:r>
              <a:rPr lang="en-US" sz="3200">
                <a:solidFill>
                  <a:srgbClr val="504C44"/>
                </a:solidFill>
                <a:latin typeface="DM Sans"/>
                <a:ea typeface="DM Sans"/>
                <a:cs typeface="DM Sans"/>
                <a:sym typeface="DM Sans"/>
              </a:rPr>
              <a:t>Short-term </a:t>
            </a:r>
            <a:r>
              <a:rPr lang="en-US" sz="3200" b="1">
                <a:solidFill>
                  <a:srgbClr val="504C44"/>
                </a:solidFill>
                <a:latin typeface="DM Sans Bold"/>
                <a:ea typeface="DM Sans Bold"/>
                <a:cs typeface="DM Sans Bold"/>
                <a:sym typeface="DM Sans Bold"/>
              </a:rPr>
              <a:t>funding cycles</a:t>
            </a:r>
            <a:r>
              <a:rPr lang="en-US" sz="3200">
                <a:solidFill>
                  <a:srgbClr val="504C44"/>
                </a:solidFill>
                <a:latin typeface="DM Sans"/>
                <a:ea typeface="DM Sans"/>
                <a:cs typeface="DM Sans"/>
                <a:sym typeface="DM Sans"/>
              </a:rPr>
              <a:t> create instability and pressure to prioritize compliance over innovation. </a:t>
            </a:r>
          </a:p>
          <a:p>
            <a:pPr algn="just">
              <a:lnSpc>
                <a:spcPts val="4480"/>
              </a:lnSpc>
            </a:pPr>
            <a:r>
              <a:rPr lang="en-US" sz="3200">
                <a:solidFill>
                  <a:srgbClr val="504C44"/>
                </a:solidFill>
                <a:latin typeface="DM Sans"/>
                <a:ea typeface="DM Sans"/>
                <a:cs typeface="DM Sans"/>
                <a:sym typeface="DM Sans"/>
              </a:rPr>
              <a:t>Many communities </a:t>
            </a:r>
            <a:r>
              <a:rPr lang="en-US" sz="3200" b="1">
                <a:solidFill>
                  <a:srgbClr val="504C44"/>
                </a:solidFill>
                <a:latin typeface="DM Sans Bold"/>
                <a:ea typeface="DM Sans Bold"/>
                <a:cs typeface="DM Sans Bold"/>
                <a:sym typeface="DM Sans Bold"/>
              </a:rPr>
              <a:t>lack training and capacity-building support</a:t>
            </a:r>
            <a:r>
              <a:rPr lang="en-US" sz="3200">
                <a:solidFill>
                  <a:srgbClr val="504C44"/>
                </a:solidFill>
                <a:latin typeface="DM Sans"/>
                <a:ea typeface="DM Sans"/>
                <a:cs typeface="DM Sans"/>
                <a:sym typeface="DM Sans"/>
              </a:rPr>
              <a:t>, leaving leaders overstretched. </a:t>
            </a:r>
            <a:r>
              <a:rPr lang="en-US" sz="3200" b="1">
                <a:solidFill>
                  <a:srgbClr val="504C44"/>
                </a:solidFill>
                <a:latin typeface="DM Sans Bold"/>
                <a:ea typeface="DM Sans Bold"/>
                <a:cs typeface="DM Sans Bold"/>
                <a:sym typeface="DM Sans Bold"/>
              </a:rPr>
              <a:t>Sustaining volunteer energy</a:t>
            </a:r>
            <a:r>
              <a:rPr lang="en-US" sz="3200">
                <a:solidFill>
                  <a:srgbClr val="504C44"/>
                </a:solidFill>
                <a:latin typeface="DM Sans"/>
                <a:ea typeface="DM Sans"/>
                <a:cs typeface="DM Sans"/>
                <a:sym typeface="DM Sans"/>
              </a:rPr>
              <a:t> without proper resources is difficult, leading to burnout and loss of momentum.</a:t>
            </a:r>
          </a:p>
          <a:p>
            <a:pPr algn="just">
              <a:lnSpc>
                <a:spcPts val="4480"/>
              </a:lnSpc>
            </a:pPr>
            <a:endParaRPr lang="en-US" sz="3200">
              <a:solidFill>
                <a:srgbClr val="504C44"/>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grpSp>
        <p:nvGrpSpPr>
          <p:cNvPr id="4" name="Group 4"/>
          <p:cNvGrpSpPr/>
          <p:nvPr/>
        </p:nvGrpSpPr>
        <p:grpSpPr>
          <a:xfrm>
            <a:off x="10710748" y="643728"/>
            <a:ext cx="6792027" cy="6792027"/>
            <a:chOff x="0" y="0"/>
            <a:chExt cx="812800" cy="812800"/>
          </a:xfrm>
        </p:grpSpPr>
        <p:sp>
          <p:nvSpPr>
            <p:cNvPr id="5" name="Freeform 5"/>
            <p:cNvSpPr/>
            <p:nvPr/>
          </p:nvSpPr>
          <p:spPr>
            <a:xfrm>
              <a:off x="0" y="0"/>
              <a:ext cx="812800" cy="812800"/>
            </a:xfrm>
            <a:custGeom>
              <a:avLst/>
              <a:gdLst/>
              <a:ahLst/>
              <a:cxnLst/>
              <a:rect l="l" t="t" r="r" b="b"/>
              <a:pathLst>
                <a:path w="812800" h="812800">
                  <a:moveTo>
                    <a:pt x="26217" y="0"/>
                  </a:moveTo>
                  <a:lnTo>
                    <a:pt x="786583" y="0"/>
                  </a:lnTo>
                  <a:cubicBezTo>
                    <a:pt x="801062" y="0"/>
                    <a:pt x="812800" y="11738"/>
                    <a:pt x="812800" y="26217"/>
                  </a:cubicBezTo>
                  <a:lnTo>
                    <a:pt x="812800" y="786583"/>
                  </a:lnTo>
                  <a:cubicBezTo>
                    <a:pt x="812800" y="801062"/>
                    <a:pt x="801062" y="812800"/>
                    <a:pt x="786583" y="812800"/>
                  </a:cubicBezTo>
                  <a:lnTo>
                    <a:pt x="26217" y="812800"/>
                  </a:lnTo>
                  <a:cubicBezTo>
                    <a:pt x="11738" y="812800"/>
                    <a:pt x="0" y="801062"/>
                    <a:pt x="0" y="786583"/>
                  </a:cubicBezTo>
                  <a:lnTo>
                    <a:pt x="0" y="26217"/>
                  </a:lnTo>
                  <a:cubicBezTo>
                    <a:pt x="0" y="11738"/>
                    <a:pt x="11738" y="0"/>
                    <a:pt x="26217" y="0"/>
                  </a:cubicBezTo>
                  <a:close/>
                </a:path>
              </a:pathLst>
            </a:custGeom>
            <a:blipFill>
              <a:blip r:embed="rId2"/>
              <a:stretch>
                <a:fillRect t="-24999" b="-25000"/>
              </a:stretch>
            </a:blipFill>
          </p:spPr>
          <p:txBody>
            <a:bodyPr/>
            <a:lstStyle/>
            <a:p>
              <a:endParaRPr lang="de-DE"/>
            </a:p>
          </p:txBody>
        </p:sp>
      </p:grpSp>
      <p:sp>
        <p:nvSpPr>
          <p:cNvPr id="6" name="Freeform 6"/>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7" name="TextBox 7"/>
          <p:cNvSpPr txBox="1"/>
          <p:nvPr/>
        </p:nvSpPr>
        <p:spPr>
          <a:xfrm>
            <a:off x="357211" y="660400"/>
            <a:ext cx="8534731" cy="860425"/>
          </a:xfrm>
          <a:prstGeom prst="rect">
            <a:avLst/>
          </a:prstGeom>
        </p:spPr>
        <p:txBody>
          <a:bodyPr lIns="0" tIns="0" rIns="0" bIns="0" rtlCol="0" anchor="t">
            <a:spAutoFit/>
          </a:bodyPr>
          <a:lstStyle/>
          <a:p>
            <a:pPr algn="ctr">
              <a:lnSpc>
                <a:spcPts val="6500"/>
              </a:lnSpc>
            </a:pPr>
            <a:r>
              <a:rPr lang="en-US" sz="6500">
                <a:solidFill>
                  <a:srgbClr val="504C44"/>
                </a:solidFill>
                <a:latin typeface="DM Sans"/>
                <a:ea typeface="DM Sans"/>
                <a:cs typeface="DM Sans"/>
                <a:sym typeface="DM Sans"/>
              </a:rPr>
              <a:t>Overcoming barriers</a:t>
            </a:r>
          </a:p>
        </p:txBody>
      </p:sp>
      <p:sp>
        <p:nvSpPr>
          <p:cNvPr id="8" name="TextBox 8"/>
          <p:cNvSpPr txBox="1"/>
          <p:nvPr/>
        </p:nvSpPr>
        <p:spPr>
          <a:xfrm>
            <a:off x="609269" y="1967230"/>
            <a:ext cx="8030613" cy="7291070"/>
          </a:xfrm>
          <a:prstGeom prst="rect">
            <a:avLst/>
          </a:prstGeom>
        </p:spPr>
        <p:txBody>
          <a:bodyPr lIns="0" tIns="0" rIns="0" bIns="0" rtlCol="0" anchor="t">
            <a:spAutoFit/>
          </a:bodyPr>
          <a:lstStyle/>
          <a:p>
            <a:pPr marL="690881" lvl="1" indent="-345440" algn="just">
              <a:lnSpc>
                <a:spcPts val="4480"/>
              </a:lnSpc>
              <a:buFont typeface="Arial"/>
              <a:buChar char="•"/>
            </a:pPr>
            <a:r>
              <a:rPr lang="en-US" sz="3200">
                <a:solidFill>
                  <a:srgbClr val="504C44"/>
                </a:solidFill>
                <a:latin typeface="DM Sans"/>
                <a:ea typeface="DM Sans"/>
                <a:cs typeface="DM Sans"/>
                <a:sym typeface="DM Sans"/>
              </a:rPr>
              <a:t>Build </a:t>
            </a:r>
            <a:r>
              <a:rPr lang="en-US" sz="3200" b="1">
                <a:solidFill>
                  <a:srgbClr val="504C44"/>
                </a:solidFill>
                <a:latin typeface="DM Sans Bold"/>
                <a:ea typeface="DM Sans Bold"/>
                <a:cs typeface="DM Sans Bold"/>
                <a:sym typeface="DM Sans Bold"/>
              </a:rPr>
              <a:t>broad coalitions</a:t>
            </a:r>
            <a:r>
              <a:rPr lang="en-US" sz="3200">
                <a:solidFill>
                  <a:srgbClr val="504C44"/>
                </a:solidFill>
                <a:latin typeface="DM Sans"/>
                <a:ea typeface="DM Sans"/>
                <a:cs typeface="DM Sans"/>
                <a:sym typeface="DM Sans"/>
              </a:rPr>
              <a:t> to pressure institutions into making structural changes.</a:t>
            </a:r>
          </a:p>
          <a:p>
            <a:pPr marL="690881" lvl="1" indent="-345440" algn="just">
              <a:lnSpc>
                <a:spcPts val="4480"/>
              </a:lnSpc>
              <a:buFont typeface="Arial"/>
              <a:buChar char="•"/>
            </a:pPr>
            <a:r>
              <a:rPr lang="en-US" sz="3200">
                <a:solidFill>
                  <a:srgbClr val="504C44"/>
                </a:solidFill>
                <a:latin typeface="DM Sans"/>
                <a:ea typeface="DM Sans"/>
                <a:cs typeface="DM Sans"/>
                <a:sym typeface="DM Sans"/>
              </a:rPr>
              <a:t>Secure </a:t>
            </a:r>
            <a:r>
              <a:rPr lang="en-US" sz="3200" b="1">
                <a:solidFill>
                  <a:srgbClr val="504C44"/>
                </a:solidFill>
                <a:latin typeface="DM Sans Bold"/>
                <a:ea typeface="DM Sans Bold"/>
                <a:cs typeface="DM Sans Bold"/>
                <a:sym typeface="DM Sans Bold"/>
              </a:rPr>
              <a:t>multi-year, flexible funding</a:t>
            </a:r>
            <a:r>
              <a:rPr lang="en-US" sz="3200">
                <a:solidFill>
                  <a:srgbClr val="504C44"/>
                </a:solidFill>
                <a:latin typeface="DM Sans"/>
                <a:ea typeface="DM Sans"/>
                <a:cs typeface="DM Sans"/>
                <a:sym typeface="DM Sans"/>
              </a:rPr>
              <a:t> that allows communities to plan for the long term.</a:t>
            </a:r>
          </a:p>
          <a:p>
            <a:pPr marL="690881" lvl="1" indent="-345440" algn="just">
              <a:lnSpc>
                <a:spcPts val="4480"/>
              </a:lnSpc>
              <a:buFont typeface="Arial"/>
              <a:buChar char="•"/>
            </a:pPr>
            <a:r>
              <a:rPr lang="en-US" sz="3200">
                <a:solidFill>
                  <a:srgbClr val="504C44"/>
                </a:solidFill>
                <a:latin typeface="DM Sans"/>
                <a:ea typeface="DM Sans"/>
                <a:cs typeface="DM Sans"/>
                <a:sym typeface="DM Sans"/>
              </a:rPr>
              <a:t>Invest in </a:t>
            </a:r>
            <a:r>
              <a:rPr lang="en-US" sz="3200" b="1">
                <a:solidFill>
                  <a:srgbClr val="504C44"/>
                </a:solidFill>
                <a:latin typeface="DM Sans Bold"/>
                <a:ea typeface="DM Sans Bold"/>
                <a:cs typeface="DM Sans Bold"/>
                <a:sym typeface="DM Sans Bold"/>
              </a:rPr>
              <a:t>leadership</a:t>
            </a:r>
            <a:r>
              <a:rPr lang="en-US" sz="3200">
                <a:solidFill>
                  <a:srgbClr val="504C44"/>
                </a:solidFill>
                <a:latin typeface="DM Sans"/>
                <a:ea typeface="DM Sans"/>
                <a:cs typeface="DM Sans"/>
                <a:sym typeface="DM Sans"/>
              </a:rPr>
              <a:t> development infrastructure so capacity grows sustainably.</a:t>
            </a:r>
          </a:p>
          <a:p>
            <a:pPr marL="690881" lvl="1" indent="-345440" algn="just">
              <a:lnSpc>
                <a:spcPts val="4480"/>
              </a:lnSpc>
              <a:buFont typeface="Arial"/>
              <a:buChar char="•"/>
            </a:pPr>
            <a:r>
              <a:rPr lang="en-US" sz="3200">
                <a:solidFill>
                  <a:srgbClr val="504C44"/>
                </a:solidFill>
                <a:latin typeface="DM Sans"/>
                <a:ea typeface="DM Sans"/>
                <a:cs typeface="DM Sans"/>
                <a:sym typeface="DM Sans"/>
              </a:rPr>
              <a:t>Create </a:t>
            </a:r>
            <a:r>
              <a:rPr lang="en-US" sz="3200" b="1">
                <a:solidFill>
                  <a:srgbClr val="504C44"/>
                </a:solidFill>
                <a:latin typeface="DM Sans Bold"/>
                <a:ea typeface="DM Sans Bold"/>
                <a:cs typeface="DM Sans Bold"/>
                <a:sym typeface="DM Sans Bold"/>
              </a:rPr>
              <a:t>peer support networks</a:t>
            </a:r>
            <a:r>
              <a:rPr lang="en-US" sz="3200">
                <a:solidFill>
                  <a:srgbClr val="504C44"/>
                </a:solidFill>
                <a:latin typeface="DM Sans"/>
                <a:ea typeface="DM Sans"/>
                <a:cs typeface="DM Sans"/>
                <a:sym typeface="DM Sans"/>
              </a:rPr>
              <a:t> and mutual aid systems to prevent burnout.</a:t>
            </a:r>
          </a:p>
          <a:p>
            <a:pPr algn="just">
              <a:lnSpc>
                <a:spcPts val="4480"/>
              </a:lnSpc>
            </a:pPr>
            <a:endParaRPr lang="en-US" sz="3200">
              <a:solidFill>
                <a:srgbClr val="504C44"/>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Freeform 4"/>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TextBox 5"/>
          <p:cNvSpPr txBox="1"/>
          <p:nvPr/>
        </p:nvSpPr>
        <p:spPr>
          <a:xfrm>
            <a:off x="1028700" y="589876"/>
            <a:ext cx="7972191" cy="1679575"/>
          </a:xfrm>
          <a:prstGeom prst="rect">
            <a:avLst/>
          </a:prstGeom>
        </p:spPr>
        <p:txBody>
          <a:bodyPr lIns="0" tIns="0" rIns="0" bIns="0" rtlCol="0" anchor="t">
            <a:spAutoFit/>
          </a:bodyPr>
          <a:lstStyle/>
          <a:p>
            <a:pPr algn="l">
              <a:lnSpc>
                <a:spcPts val="6500"/>
              </a:lnSpc>
            </a:pPr>
            <a:r>
              <a:rPr lang="en-US" sz="6500">
                <a:solidFill>
                  <a:srgbClr val="194597"/>
                </a:solidFill>
                <a:latin typeface="DM Sans"/>
                <a:ea typeface="DM Sans"/>
                <a:cs typeface="DM Sans"/>
                <a:sym typeface="DM Sans"/>
              </a:rPr>
              <a:t>From participation to shared power</a:t>
            </a:r>
          </a:p>
        </p:txBody>
      </p:sp>
      <p:sp>
        <p:nvSpPr>
          <p:cNvPr id="6" name="TextBox 6"/>
          <p:cNvSpPr txBox="1"/>
          <p:nvPr/>
        </p:nvSpPr>
        <p:spPr>
          <a:xfrm>
            <a:off x="1028700" y="5067300"/>
            <a:ext cx="7302129" cy="49403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504C44"/>
                </a:solidFill>
                <a:latin typeface="DM Sans"/>
                <a:ea typeface="DM Sans"/>
                <a:cs typeface="DM Sans"/>
                <a:sym typeface="DM Sans"/>
              </a:rPr>
              <a:t>Consulted – communities asked for feedback</a:t>
            </a:r>
          </a:p>
          <a:p>
            <a:pPr marL="755651" lvl="1" indent="-377825" algn="just">
              <a:lnSpc>
                <a:spcPts val="4900"/>
              </a:lnSpc>
              <a:buFont typeface="Arial"/>
              <a:buChar char="•"/>
            </a:pPr>
            <a:r>
              <a:rPr lang="en-US" sz="3500">
                <a:solidFill>
                  <a:srgbClr val="504C44"/>
                </a:solidFill>
                <a:latin typeface="DM Sans"/>
                <a:ea typeface="DM Sans"/>
                <a:cs typeface="DM Sans"/>
                <a:sym typeface="DM Sans"/>
              </a:rPr>
              <a:t>Co-Designed – locals shape solutions</a:t>
            </a:r>
          </a:p>
          <a:p>
            <a:pPr marL="755651" lvl="1" indent="-377825" algn="just">
              <a:lnSpc>
                <a:spcPts val="4900"/>
              </a:lnSpc>
              <a:buFont typeface="Arial"/>
              <a:buChar char="•"/>
            </a:pPr>
            <a:r>
              <a:rPr lang="en-US" sz="3500">
                <a:solidFill>
                  <a:srgbClr val="504C44"/>
                </a:solidFill>
                <a:latin typeface="DM Sans"/>
                <a:ea typeface="DM Sans"/>
                <a:cs typeface="DM Sans"/>
                <a:sym typeface="DM Sans"/>
              </a:rPr>
              <a:t>Co-Governed – communities hold decision rights &amp; some budgets</a:t>
            </a:r>
          </a:p>
          <a:p>
            <a:pPr algn="just">
              <a:lnSpc>
                <a:spcPts val="4900"/>
              </a:lnSpc>
            </a:pPr>
            <a:endParaRPr lang="en-US" sz="3500">
              <a:solidFill>
                <a:srgbClr val="504C44"/>
              </a:solidFill>
              <a:latin typeface="DM Sans"/>
              <a:ea typeface="DM Sans"/>
              <a:cs typeface="DM Sans"/>
              <a:sym typeface="DM Sans"/>
            </a:endParaRPr>
          </a:p>
        </p:txBody>
      </p:sp>
      <p:sp>
        <p:nvSpPr>
          <p:cNvPr id="7" name="TextBox 7"/>
          <p:cNvSpPr txBox="1"/>
          <p:nvPr/>
        </p:nvSpPr>
        <p:spPr>
          <a:xfrm>
            <a:off x="1028700" y="2574470"/>
            <a:ext cx="7055229" cy="10572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DM Sans Bold"/>
                <a:ea typeface="DM Sans Bold"/>
                <a:cs typeface="DM Sans Bold"/>
                <a:sym typeface="DM Sans Bold"/>
              </a:rPr>
              <a:t>Moving beyond involvement toward real community decision-making.</a:t>
            </a:r>
          </a:p>
        </p:txBody>
      </p:sp>
      <p:grpSp>
        <p:nvGrpSpPr>
          <p:cNvPr id="8" name="Group 8"/>
          <p:cNvGrpSpPr/>
          <p:nvPr/>
        </p:nvGrpSpPr>
        <p:grpSpPr>
          <a:xfrm>
            <a:off x="10048489" y="1387862"/>
            <a:ext cx="6792027" cy="6792027"/>
            <a:chOff x="0" y="0"/>
            <a:chExt cx="812800" cy="812800"/>
          </a:xfrm>
        </p:grpSpPr>
        <p:sp>
          <p:nvSpPr>
            <p:cNvPr id="9" name="Freeform 9"/>
            <p:cNvSpPr/>
            <p:nvPr/>
          </p:nvSpPr>
          <p:spPr>
            <a:xfrm>
              <a:off x="0" y="0"/>
              <a:ext cx="812800" cy="812800"/>
            </a:xfrm>
            <a:custGeom>
              <a:avLst/>
              <a:gdLst/>
              <a:ahLst/>
              <a:cxnLst/>
              <a:rect l="l" t="t" r="r" b="b"/>
              <a:pathLst>
                <a:path w="812800" h="812800">
                  <a:moveTo>
                    <a:pt x="26217" y="0"/>
                  </a:moveTo>
                  <a:lnTo>
                    <a:pt x="786583" y="0"/>
                  </a:lnTo>
                  <a:cubicBezTo>
                    <a:pt x="801062" y="0"/>
                    <a:pt x="812800" y="11738"/>
                    <a:pt x="812800" y="26217"/>
                  </a:cubicBezTo>
                  <a:lnTo>
                    <a:pt x="812800" y="786583"/>
                  </a:lnTo>
                  <a:cubicBezTo>
                    <a:pt x="812800" y="801062"/>
                    <a:pt x="801062" y="812800"/>
                    <a:pt x="786583" y="812800"/>
                  </a:cubicBezTo>
                  <a:lnTo>
                    <a:pt x="26217" y="812800"/>
                  </a:lnTo>
                  <a:cubicBezTo>
                    <a:pt x="11738" y="812800"/>
                    <a:pt x="0" y="801062"/>
                    <a:pt x="0" y="786583"/>
                  </a:cubicBezTo>
                  <a:lnTo>
                    <a:pt x="0" y="26217"/>
                  </a:lnTo>
                  <a:cubicBezTo>
                    <a:pt x="0" y="11738"/>
                    <a:pt x="11738" y="0"/>
                    <a:pt x="26217" y="0"/>
                  </a:cubicBezTo>
                  <a:close/>
                </a:path>
              </a:pathLst>
            </a:custGeom>
            <a:blipFill>
              <a:blip r:embed="rId4"/>
              <a:stretch>
                <a:fillRect l="-25000" r="-25000"/>
              </a:stretch>
            </a:blipFill>
          </p:spPr>
          <p:txBody>
            <a:bodyPr/>
            <a:lstStyle/>
            <a:p>
              <a:endParaRPr lang="de-DE"/>
            </a:p>
          </p:txBody>
        </p:sp>
      </p:grpSp>
      <p:sp>
        <p:nvSpPr>
          <p:cNvPr id="10" name="TextBox 10"/>
          <p:cNvSpPr txBox="1"/>
          <p:nvPr/>
        </p:nvSpPr>
        <p:spPr>
          <a:xfrm>
            <a:off x="9282334" y="8512412"/>
            <a:ext cx="8324337" cy="10572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DM Sans Bold"/>
                <a:ea typeface="DM Sans Bold"/>
                <a:cs typeface="DM Sans Bold"/>
                <a:sym typeface="DM Sans Bold"/>
              </a:rPr>
              <a:t>Power-sharing is the true metric of innovation.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60705" y="12001"/>
            <a:ext cx="10151718" cy="4879399"/>
          </a:xfrm>
          <a:prstGeom prst="rect">
            <a:avLst/>
          </a:prstGeom>
          <a:solidFill>
            <a:srgbClr val="8CA9AD"/>
          </a:solidFill>
        </p:spPr>
        <p:txBody>
          <a:bodyPr/>
          <a:lstStyle/>
          <a:p>
            <a:endParaRPr lang="de-DE"/>
          </a:p>
        </p:txBody>
      </p:sp>
      <p:grpSp>
        <p:nvGrpSpPr>
          <p:cNvPr id="3" name="Group 3"/>
          <p:cNvGrpSpPr/>
          <p:nvPr/>
        </p:nvGrpSpPr>
        <p:grpSpPr>
          <a:xfrm>
            <a:off x="1014855" y="-29135"/>
            <a:ext cx="9043417" cy="2115670"/>
            <a:chOff x="0" y="0"/>
            <a:chExt cx="12057889" cy="2820894"/>
          </a:xfrm>
        </p:grpSpPr>
        <p:sp>
          <p:nvSpPr>
            <p:cNvPr id="4" name="TextBox 4"/>
            <p:cNvSpPr txBox="1"/>
            <p:nvPr/>
          </p:nvSpPr>
          <p:spPr>
            <a:xfrm>
              <a:off x="0" y="1830294"/>
              <a:ext cx="11615483" cy="990600"/>
            </a:xfrm>
            <a:prstGeom prst="rect">
              <a:avLst/>
            </a:prstGeom>
          </p:spPr>
          <p:txBody>
            <a:bodyPr lIns="0" tIns="0" rIns="0" bIns="0" rtlCol="0" anchor="t">
              <a:spAutoFit/>
            </a:bodyPr>
            <a:lstStyle/>
            <a:p>
              <a:pPr algn="ctr">
                <a:lnSpc>
                  <a:spcPts val="6299"/>
                </a:lnSpc>
                <a:spcBef>
                  <a:spcPct val="0"/>
                </a:spcBef>
              </a:pPr>
              <a:r>
                <a:rPr lang="en-US" sz="4500" b="1">
                  <a:solidFill>
                    <a:srgbClr val="FFFFFF"/>
                  </a:solidFill>
                  <a:latin typeface="Open Sans Bold"/>
                  <a:ea typeface="Open Sans Bold"/>
                  <a:cs typeface="Open Sans Bold"/>
                  <a:sym typeface="Open Sans Bold"/>
                </a:rPr>
                <a:t>Community Power in Action</a:t>
              </a:r>
            </a:p>
          </p:txBody>
        </p:sp>
        <p:sp>
          <p:nvSpPr>
            <p:cNvPr id="5" name="TextBox 5"/>
            <p:cNvSpPr txBox="1"/>
            <p:nvPr/>
          </p:nvSpPr>
          <p:spPr>
            <a:xfrm>
              <a:off x="0" y="-9525"/>
              <a:ext cx="12057889" cy="1533525"/>
            </a:xfrm>
            <a:prstGeom prst="rect">
              <a:avLst/>
            </a:prstGeom>
          </p:spPr>
          <p:txBody>
            <a:bodyPr lIns="0" tIns="0" rIns="0" bIns="0" rtlCol="0" anchor="t">
              <a:spAutoFit/>
            </a:bodyPr>
            <a:lstStyle/>
            <a:p>
              <a:pPr algn="l">
                <a:lnSpc>
                  <a:spcPts val="9000"/>
                </a:lnSpc>
              </a:pPr>
              <a:endParaRPr/>
            </a:p>
          </p:txBody>
        </p:sp>
      </p:grpSp>
      <p:sp>
        <p:nvSpPr>
          <p:cNvPr id="6" name="TextBox 6"/>
          <p:cNvSpPr txBox="1"/>
          <p:nvPr/>
        </p:nvSpPr>
        <p:spPr>
          <a:xfrm>
            <a:off x="6242973" y="5167625"/>
            <a:ext cx="4521709" cy="2724785"/>
          </a:xfrm>
          <a:prstGeom prst="rect">
            <a:avLst/>
          </a:prstGeom>
        </p:spPr>
        <p:txBody>
          <a:bodyPr lIns="0" tIns="0" rIns="0" bIns="0" rtlCol="0" anchor="t">
            <a:spAutoFit/>
          </a:bodyPr>
          <a:lstStyle/>
          <a:p>
            <a:pPr algn="l">
              <a:lnSpc>
                <a:spcPts val="3640"/>
              </a:lnSpc>
              <a:spcBef>
                <a:spcPct val="0"/>
              </a:spcBef>
            </a:pPr>
            <a:r>
              <a:rPr lang="en-US" sz="2600" b="1">
                <a:solidFill>
                  <a:srgbClr val="191919"/>
                </a:solidFill>
                <a:latin typeface="DM Sans Bold"/>
                <a:ea typeface="DM Sans Bold"/>
                <a:cs typeface="DM Sans Bold"/>
                <a:sym typeface="DM Sans Bold"/>
              </a:rPr>
              <a:t> SEMPRE (and its extension “SEMPRE Accelerators”) </a:t>
            </a:r>
            <a:r>
              <a:rPr lang="en-US" sz="2600">
                <a:solidFill>
                  <a:srgbClr val="191919"/>
                </a:solidFill>
                <a:latin typeface="DM Sans"/>
                <a:ea typeface="DM Sans"/>
                <a:cs typeface="DM Sans"/>
                <a:sym typeface="DM Sans"/>
              </a:rPr>
              <a:t>Created local empowerment networks combining social-service providers + vulnerable communities.</a:t>
            </a:r>
          </a:p>
        </p:txBody>
      </p:sp>
      <p:sp>
        <p:nvSpPr>
          <p:cNvPr id="7" name="TextBox 7"/>
          <p:cNvSpPr txBox="1"/>
          <p:nvPr/>
        </p:nvSpPr>
        <p:spPr>
          <a:xfrm>
            <a:off x="11625618" y="5161915"/>
            <a:ext cx="5191355" cy="2724785"/>
          </a:xfrm>
          <a:prstGeom prst="rect">
            <a:avLst/>
          </a:prstGeom>
        </p:spPr>
        <p:txBody>
          <a:bodyPr lIns="0" tIns="0" rIns="0" bIns="0" rtlCol="0" anchor="t">
            <a:spAutoFit/>
          </a:bodyPr>
          <a:lstStyle/>
          <a:p>
            <a:pPr algn="l">
              <a:lnSpc>
                <a:spcPts val="3640"/>
              </a:lnSpc>
            </a:pPr>
            <a:r>
              <a:rPr lang="en-US" sz="2600" b="1">
                <a:solidFill>
                  <a:srgbClr val="191919"/>
                </a:solidFill>
                <a:latin typeface="DM Sans Bold"/>
                <a:ea typeface="DM Sans Bold"/>
                <a:cs typeface="DM Sans Bold"/>
                <a:sym typeface="DM Sans Bold"/>
              </a:rPr>
              <a:t>BSR Cultural Pearls</a:t>
            </a:r>
          </a:p>
          <a:p>
            <a:pPr algn="l">
              <a:lnSpc>
                <a:spcPts val="3640"/>
              </a:lnSpc>
            </a:pPr>
            <a:r>
              <a:rPr lang="en-US" sz="2600">
                <a:solidFill>
                  <a:srgbClr val="191919"/>
                </a:solidFill>
                <a:latin typeface="DM Sans"/>
                <a:ea typeface="DM Sans"/>
                <a:cs typeface="DM Sans"/>
                <a:sym typeface="DM Sans"/>
              </a:rPr>
              <a:t>Engages smaller cities/regions to strengthen community culture and sense of belonging — emphasising community-led cultural activities as innovation.</a:t>
            </a:r>
          </a:p>
        </p:txBody>
      </p:sp>
      <p:sp>
        <p:nvSpPr>
          <p:cNvPr id="8" name="TextBox 8"/>
          <p:cNvSpPr txBox="1"/>
          <p:nvPr/>
        </p:nvSpPr>
        <p:spPr>
          <a:xfrm>
            <a:off x="226171" y="2385026"/>
            <a:ext cx="10151718" cy="523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DM Sans Bold"/>
                <a:ea typeface="DM Sans Bold"/>
                <a:cs typeface="DM Sans Bold"/>
                <a:sym typeface="DM Sans Bold"/>
              </a:rPr>
              <a:t>Examples that Shift Power to the People</a:t>
            </a:r>
          </a:p>
        </p:txBody>
      </p:sp>
      <p:sp>
        <p:nvSpPr>
          <p:cNvPr id="9" name="TextBox 9"/>
          <p:cNvSpPr txBox="1"/>
          <p:nvPr/>
        </p:nvSpPr>
        <p:spPr>
          <a:xfrm>
            <a:off x="4068141" y="8734425"/>
            <a:ext cx="10151718" cy="523875"/>
          </a:xfrm>
          <a:prstGeom prst="rect">
            <a:avLst/>
          </a:prstGeom>
        </p:spPr>
        <p:txBody>
          <a:bodyPr lIns="0" tIns="0" rIns="0" bIns="0" rtlCol="0" anchor="t">
            <a:spAutoFit/>
          </a:bodyPr>
          <a:lstStyle/>
          <a:p>
            <a:pPr algn="ctr">
              <a:lnSpc>
                <a:spcPts val="4200"/>
              </a:lnSpc>
              <a:spcBef>
                <a:spcPct val="0"/>
              </a:spcBef>
            </a:pPr>
            <a:r>
              <a:rPr lang="en-US" sz="3000" b="1">
                <a:solidFill>
                  <a:srgbClr val="737373"/>
                </a:solidFill>
                <a:latin typeface="DM Sans Bold"/>
                <a:ea typeface="DM Sans Bold"/>
                <a:cs typeface="DM Sans Bold"/>
                <a:sym typeface="DM Sans Bold"/>
              </a:rPr>
              <a:t>Real-world models where communities lead, not follow.</a:t>
            </a:r>
          </a:p>
        </p:txBody>
      </p:sp>
      <p:sp>
        <p:nvSpPr>
          <p:cNvPr id="10" name="TextBox 10"/>
          <p:cNvSpPr txBox="1"/>
          <p:nvPr/>
        </p:nvSpPr>
        <p:spPr>
          <a:xfrm>
            <a:off x="568197" y="5161915"/>
            <a:ext cx="4733833" cy="2724785"/>
          </a:xfrm>
          <a:prstGeom prst="rect">
            <a:avLst/>
          </a:prstGeom>
        </p:spPr>
        <p:txBody>
          <a:bodyPr lIns="0" tIns="0" rIns="0" bIns="0" rtlCol="0" anchor="t">
            <a:spAutoFit/>
          </a:bodyPr>
          <a:lstStyle/>
          <a:p>
            <a:pPr algn="l">
              <a:lnSpc>
                <a:spcPts val="3640"/>
              </a:lnSpc>
              <a:spcBef>
                <a:spcPct val="0"/>
              </a:spcBef>
            </a:pPr>
            <a:r>
              <a:rPr lang="en-US" sz="2600" b="1">
                <a:solidFill>
                  <a:srgbClr val="191919"/>
                </a:solidFill>
                <a:latin typeface="DM Sans Bold"/>
                <a:ea typeface="DM Sans Bold"/>
                <a:cs typeface="DM Sans Bold"/>
                <a:sym typeface="DM Sans Bold"/>
              </a:rPr>
              <a:t>BSI_4Women  </a:t>
            </a:r>
            <a:r>
              <a:rPr lang="en-US" sz="2600">
                <a:solidFill>
                  <a:srgbClr val="191919"/>
                </a:solidFill>
                <a:latin typeface="DM Sans"/>
                <a:ea typeface="DM Sans"/>
                <a:cs typeface="DM Sans"/>
                <a:sym typeface="DM Sans"/>
              </a:rPr>
              <a:t>Empowers refugee women through entrepreneurship and community networks — demonstrating communities shaping their economic future. </a:t>
            </a:r>
          </a:p>
        </p:txBody>
      </p:sp>
      <p:sp>
        <p:nvSpPr>
          <p:cNvPr id="11" name="Freeform 11"/>
          <p:cNvSpPr/>
          <p:nvPr/>
        </p:nvSpPr>
        <p:spPr>
          <a:xfrm>
            <a:off x="11182903" y="12001"/>
            <a:ext cx="7252468" cy="4915261"/>
          </a:xfrm>
          <a:custGeom>
            <a:avLst/>
            <a:gdLst/>
            <a:ahLst/>
            <a:cxnLst/>
            <a:rect l="l" t="t" r="r" b="b"/>
            <a:pathLst>
              <a:path w="7252468" h="4915261">
                <a:moveTo>
                  <a:pt x="0" y="0"/>
                </a:moveTo>
                <a:lnTo>
                  <a:pt x="7252468" y="0"/>
                </a:lnTo>
                <a:lnTo>
                  <a:pt x="7252468" y="4915262"/>
                </a:lnTo>
                <a:lnTo>
                  <a:pt x="0" y="4915262"/>
                </a:lnTo>
                <a:lnTo>
                  <a:pt x="0" y="0"/>
                </a:lnTo>
                <a:close/>
              </a:path>
            </a:pathLst>
          </a:custGeom>
          <a:blipFill>
            <a:blip r:embed="rId2"/>
            <a:stretch>
              <a:fillRect/>
            </a:stretch>
          </a:blipFill>
        </p:spPr>
        <p:txBody>
          <a:bodyPr/>
          <a:lstStyle/>
          <a:p>
            <a:endParaRPr 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7483826"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p:nvPr/>
        </p:nvGrpSpPr>
        <p:grpSpPr>
          <a:xfrm>
            <a:off x="-191351" y="-276396"/>
            <a:ext cx="9335351" cy="10839793"/>
            <a:chOff x="0" y="0"/>
            <a:chExt cx="2458693" cy="2854925"/>
          </a:xfrm>
        </p:grpSpPr>
        <p:sp>
          <p:nvSpPr>
            <p:cNvPr id="4" name="Freeform 4"/>
            <p:cNvSpPr/>
            <p:nvPr/>
          </p:nvSpPr>
          <p:spPr>
            <a:xfrm>
              <a:off x="0" y="0"/>
              <a:ext cx="2458693" cy="2854925"/>
            </a:xfrm>
            <a:custGeom>
              <a:avLst/>
              <a:gdLst/>
              <a:ahLst/>
              <a:cxnLst/>
              <a:rect l="l" t="t" r="r" b="b"/>
              <a:pathLst>
                <a:path w="2458693" h="2854925">
                  <a:moveTo>
                    <a:pt x="0" y="0"/>
                  </a:moveTo>
                  <a:lnTo>
                    <a:pt x="2458693" y="0"/>
                  </a:lnTo>
                  <a:lnTo>
                    <a:pt x="2458693" y="2854925"/>
                  </a:lnTo>
                  <a:lnTo>
                    <a:pt x="0" y="2854925"/>
                  </a:lnTo>
                  <a:close/>
                </a:path>
              </a:pathLst>
            </a:custGeom>
            <a:solidFill>
              <a:srgbClr val="BBCBCD"/>
            </a:solidFill>
          </p:spPr>
          <p:txBody>
            <a:bodyPr/>
            <a:lstStyle/>
            <a:p>
              <a:endParaRPr lang="de-DE"/>
            </a:p>
          </p:txBody>
        </p:sp>
        <p:sp>
          <p:nvSpPr>
            <p:cNvPr id="5" name="TextBox 5"/>
            <p:cNvSpPr txBox="1"/>
            <p:nvPr/>
          </p:nvSpPr>
          <p:spPr>
            <a:xfrm>
              <a:off x="0" y="-38100"/>
              <a:ext cx="2458693" cy="28930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9254226"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de-DE"/>
          </a:p>
        </p:txBody>
      </p:sp>
      <p:sp>
        <p:nvSpPr>
          <p:cNvPr id="7" name="TextBox 7"/>
          <p:cNvSpPr txBox="1"/>
          <p:nvPr/>
        </p:nvSpPr>
        <p:spPr>
          <a:xfrm>
            <a:off x="1854714" y="287634"/>
            <a:ext cx="15267757" cy="1679575"/>
          </a:xfrm>
          <a:prstGeom prst="rect">
            <a:avLst/>
          </a:prstGeom>
        </p:spPr>
        <p:txBody>
          <a:bodyPr lIns="0" tIns="0" rIns="0" bIns="0" rtlCol="0" anchor="t">
            <a:spAutoFit/>
          </a:bodyPr>
          <a:lstStyle/>
          <a:p>
            <a:pPr algn="ctr">
              <a:lnSpc>
                <a:spcPts val="6500"/>
              </a:lnSpc>
            </a:pPr>
            <a:r>
              <a:rPr lang="en-US" sz="6500">
                <a:solidFill>
                  <a:srgbClr val="194597"/>
                </a:solidFill>
                <a:latin typeface="DM Sans"/>
                <a:ea typeface="DM Sans"/>
                <a:cs typeface="DM Sans"/>
                <a:sym typeface="DM Sans"/>
              </a:rPr>
              <a:t>Mechanisms that redistribute Power</a:t>
            </a:r>
          </a:p>
          <a:p>
            <a:pPr algn="ctr">
              <a:lnSpc>
                <a:spcPts val="6500"/>
              </a:lnSpc>
            </a:pPr>
            <a:endParaRPr lang="en-US" sz="6500">
              <a:solidFill>
                <a:srgbClr val="194597"/>
              </a:solidFill>
              <a:latin typeface="DM Sans"/>
              <a:ea typeface="DM Sans"/>
              <a:cs typeface="DM Sans"/>
              <a:sym typeface="DM Sans"/>
            </a:endParaRPr>
          </a:p>
        </p:txBody>
      </p:sp>
      <p:sp>
        <p:nvSpPr>
          <p:cNvPr id="8" name="TextBox 8"/>
          <p:cNvSpPr txBox="1"/>
          <p:nvPr/>
        </p:nvSpPr>
        <p:spPr>
          <a:xfrm>
            <a:off x="1313297" y="2725361"/>
            <a:ext cx="6867554" cy="6036310"/>
          </a:xfrm>
          <a:prstGeom prst="rect">
            <a:avLst/>
          </a:prstGeom>
        </p:spPr>
        <p:txBody>
          <a:bodyPr lIns="0" tIns="0" rIns="0" bIns="0" rtlCol="0" anchor="t">
            <a:spAutoFit/>
          </a:bodyPr>
          <a:lstStyle/>
          <a:p>
            <a:pPr marL="755651" lvl="1" indent="-377825" algn="l">
              <a:lnSpc>
                <a:spcPts val="6090"/>
              </a:lnSpc>
              <a:buFont typeface="Arial"/>
              <a:buChar char="•"/>
            </a:pPr>
            <a:r>
              <a:rPr lang="en-US" sz="3500" b="1">
                <a:solidFill>
                  <a:srgbClr val="504C44"/>
                </a:solidFill>
                <a:latin typeface="DM Sans Bold"/>
                <a:ea typeface="DM Sans Bold"/>
                <a:cs typeface="DM Sans Bold"/>
                <a:sym typeface="DM Sans Bold"/>
              </a:rPr>
              <a:t>Participatory budgeting </a:t>
            </a:r>
          </a:p>
          <a:p>
            <a:pPr marL="755651" lvl="1" indent="-377825" algn="l">
              <a:lnSpc>
                <a:spcPts val="6090"/>
              </a:lnSpc>
              <a:buFont typeface="Arial"/>
              <a:buChar char="•"/>
            </a:pPr>
            <a:r>
              <a:rPr lang="en-US" sz="3500" b="1">
                <a:solidFill>
                  <a:srgbClr val="504C44"/>
                </a:solidFill>
                <a:latin typeface="DM Sans Bold"/>
                <a:ea typeface="DM Sans Bold"/>
                <a:cs typeface="DM Sans Bold"/>
                <a:sym typeface="DM Sans Bold"/>
              </a:rPr>
              <a:t>Cooperative &amp; mutual ownership </a:t>
            </a:r>
          </a:p>
          <a:p>
            <a:pPr marL="755651" lvl="1" indent="-377825" algn="l">
              <a:lnSpc>
                <a:spcPts val="6090"/>
              </a:lnSpc>
              <a:buFont typeface="Arial"/>
              <a:buChar char="•"/>
            </a:pPr>
            <a:r>
              <a:rPr lang="en-US" sz="3500" b="1">
                <a:solidFill>
                  <a:srgbClr val="504C44"/>
                </a:solidFill>
                <a:latin typeface="DM Sans Bold"/>
                <a:ea typeface="DM Sans Bold"/>
                <a:cs typeface="DM Sans Bold"/>
                <a:sym typeface="DM Sans Bold"/>
              </a:rPr>
              <a:t>Social procurement clauses </a:t>
            </a:r>
          </a:p>
          <a:p>
            <a:pPr marL="755651" lvl="1" indent="-377825" algn="l">
              <a:lnSpc>
                <a:spcPts val="6090"/>
              </a:lnSpc>
              <a:buFont typeface="Arial"/>
              <a:buChar char="•"/>
            </a:pPr>
            <a:r>
              <a:rPr lang="en-US" sz="3500" b="1">
                <a:solidFill>
                  <a:srgbClr val="504C44"/>
                </a:solidFill>
                <a:latin typeface="DM Sans Bold"/>
                <a:ea typeface="DM Sans Bold"/>
                <a:cs typeface="DM Sans Bold"/>
                <a:sym typeface="DM Sans Bold"/>
              </a:rPr>
              <a:t>Citizen assemblies </a:t>
            </a:r>
          </a:p>
          <a:p>
            <a:pPr marL="755651" lvl="1" indent="-377825" algn="l">
              <a:lnSpc>
                <a:spcPts val="6090"/>
              </a:lnSpc>
              <a:buFont typeface="Arial"/>
              <a:buChar char="•"/>
            </a:pPr>
            <a:r>
              <a:rPr lang="en-US" sz="3500" b="1">
                <a:solidFill>
                  <a:srgbClr val="504C44"/>
                </a:solidFill>
                <a:latin typeface="DM Sans Bold"/>
                <a:ea typeface="DM Sans Bold"/>
                <a:cs typeface="DM Sans Bold"/>
                <a:sym typeface="DM Sans Bold"/>
              </a:rPr>
              <a:t>Digital deliberation platforms</a:t>
            </a:r>
          </a:p>
          <a:p>
            <a:pPr algn="ctr">
              <a:lnSpc>
                <a:spcPts val="4900"/>
              </a:lnSpc>
            </a:pPr>
            <a:endParaRPr lang="en-US" sz="3500" b="1">
              <a:solidFill>
                <a:srgbClr val="504C44"/>
              </a:solidFill>
              <a:latin typeface="DM Sans Bold"/>
              <a:ea typeface="DM Sans Bold"/>
              <a:cs typeface="DM Sans Bold"/>
              <a:sym typeface="DM Sans Bold"/>
            </a:endParaRPr>
          </a:p>
        </p:txBody>
      </p:sp>
      <p:sp>
        <p:nvSpPr>
          <p:cNvPr id="9" name="TextBox 9"/>
          <p:cNvSpPr txBox="1"/>
          <p:nvPr/>
        </p:nvSpPr>
        <p:spPr>
          <a:xfrm>
            <a:off x="1829119" y="1443334"/>
            <a:ext cx="5294412" cy="523875"/>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DM Sans Bold"/>
                <a:ea typeface="DM Sans Bold"/>
                <a:cs typeface="DM Sans Bold"/>
                <a:sym typeface="DM Sans Bold"/>
              </a:rPr>
              <a:t>Tools that Shift Who Decides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351" y="-276396"/>
            <a:ext cx="9335351" cy="10839793"/>
            <a:chOff x="0" y="0"/>
            <a:chExt cx="2458693" cy="2854925"/>
          </a:xfrm>
        </p:grpSpPr>
        <p:sp>
          <p:nvSpPr>
            <p:cNvPr id="3" name="Freeform 3"/>
            <p:cNvSpPr/>
            <p:nvPr/>
          </p:nvSpPr>
          <p:spPr>
            <a:xfrm>
              <a:off x="0" y="0"/>
              <a:ext cx="2458693" cy="2854925"/>
            </a:xfrm>
            <a:custGeom>
              <a:avLst/>
              <a:gdLst/>
              <a:ahLst/>
              <a:cxnLst/>
              <a:rect l="l" t="t" r="r" b="b"/>
              <a:pathLst>
                <a:path w="2458693" h="2854925">
                  <a:moveTo>
                    <a:pt x="0" y="0"/>
                  </a:moveTo>
                  <a:lnTo>
                    <a:pt x="2458693" y="0"/>
                  </a:lnTo>
                  <a:lnTo>
                    <a:pt x="2458693" y="2854925"/>
                  </a:lnTo>
                  <a:lnTo>
                    <a:pt x="0" y="2854925"/>
                  </a:lnTo>
                  <a:close/>
                </a:path>
              </a:pathLst>
            </a:custGeom>
            <a:solidFill>
              <a:srgbClr val="BBCBCD"/>
            </a:solidFill>
          </p:spPr>
          <p:txBody>
            <a:bodyPr/>
            <a:lstStyle/>
            <a:p>
              <a:endParaRPr lang="de-DE"/>
            </a:p>
          </p:txBody>
        </p:sp>
        <p:sp>
          <p:nvSpPr>
            <p:cNvPr id="4" name="TextBox 4"/>
            <p:cNvSpPr txBox="1"/>
            <p:nvPr/>
          </p:nvSpPr>
          <p:spPr>
            <a:xfrm>
              <a:off x="0" y="-38100"/>
              <a:ext cx="2458693" cy="2893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961443" y="1028700"/>
            <a:ext cx="7297857" cy="8229600"/>
            <a:chOff x="0" y="0"/>
            <a:chExt cx="9730476" cy="10972800"/>
          </a:xfrm>
        </p:grpSpPr>
        <p:pic>
          <p:nvPicPr>
            <p:cNvPr id="6" name="Picture 6"/>
            <p:cNvPicPr>
              <a:picLocks noChangeAspect="1"/>
            </p:cNvPicPr>
            <p:nvPr/>
          </p:nvPicPr>
          <p:blipFill>
            <a:blip r:embed="rId2"/>
            <a:srcRect l="20403" r="20403"/>
            <a:stretch>
              <a:fillRect/>
            </a:stretch>
          </p:blipFill>
          <p:spPr>
            <a:xfrm>
              <a:off x="0" y="0"/>
              <a:ext cx="9730476" cy="10972800"/>
            </a:xfrm>
            <a:prstGeom prst="rect">
              <a:avLst/>
            </a:prstGeom>
          </p:spPr>
        </p:pic>
      </p:grpSp>
      <p:sp>
        <p:nvSpPr>
          <p:cNvPr id="7" name="TextBox 7"/>
          <p:cNvSpPr txBox="1"/>
          <p:nvPr/>
        </p:nvSpPr>
        <p:spPr>
          <a:xfrm>
            <a:off x="1590126" y="2850029"/>
            <a:ext cx="6354149" cy="3427730"/>
          </a:xfrm>
          <a:prstGeom prst="rect">
            <a:avLst/>
          </a:prstGeom>
        </p:spPr>
        <p:txBody>
          <a:bodyPr lIns="0" tIns="0" rIns="0" bIns="0" rtlCol="0" anchor="t">
            <a:spAutoFit/>
          </a:bodyPr>
          <a:lstStyle/>
          <a:p>
            <a:pPr algn="l">
              <a:lnSpc>
                <a:spcPts val="6699"/>
              </a:lnSpc>
            </a:pPr>
            <a:r>
              <a:rPr lang="en-US" sz="6699">
                <a:solidFill>
                  <a:srgbClr val="211F1C"/>
                </a:solidFill>
                <a:latin typeface="DM Sans"/>
                <a:ea typeface="DM Sans"/>
                <a:cs typeface="DM Sans"/>
                <a:sym typeface="DM Sans"/>
              </a:rPr>
              <a:t>How to Know When Power Has Shifted?</a:t>
            </a:r>
          </a:p>
          <a:p>
            <a:pPr algn="l">
              <a:lnSpc>
                <a:spcPts val="6699"/>
              </a:lnSpc>
            </a:pPr>
            <a:endParaRPr lang="en-US" sz="6699">
              <a:solidFill>
                <a:srgbClr val="211F1C"/>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7483826"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p:nvPr/>
        </p:nvGrpSpPr>
        <p:grpSpPr>
          <a:xfrm>
            <a:off x="1854714" y="2540002"/>
            <a:ext cx="2938372" cy="2603498"/>
            <a:chOff x="0" y="0"/>
            <a:chExt cx="917346" cy="812800"/>
          </a:xfrm>
        </p:grpSpPr>
        <p:sp>
          <p:nvSpPr>
            <p:cNvPr id="4" name="Freeform 4"/>
            <p:cNvSpPr/>
            <p:nvPr/>
          </p:nvSpPr>
          <p:spPr>
            <a:xfrm>
              <a:off x="0" y="0"/>
              <a:ext cx="917346" cy="812800"/>
            </a:xfrm>
            <a:custGeom>
              <a:avLst/>
              <a:gdLst/>
              <a:ahLst/>
              <a:cxnLst/>
              <a:rect l="l" t="t" r="r" b="b"/>
              <a:pathLst>
                <a:path w="917346" h="812800">
                  <a:moveTo>
                    <a:pt x="60600" y="0"/>
                  </a:moveTo>
                  <a:lnTo>
                    <a:pt x="856746" y="0"/>
                  </a:lnTo>
                  <a:cubicBezTo>
                    <a:pt x="890215" y="0"/>
                    <a:pt x="917346" y="27131"/>
                    <a:pt x="917346" y="60600"/>
                  </a:cubicBezTo>
                  <a:lnTo>
                    <a:pt x="917346" y="752200"/>
                  </a:lnTo>
                  <a:cubicBezTo>
                    <a:pt x="917346" y="785669"/>
                    <a:pt x="890215" y="812800"/>
                    <a:pt x="856746" y="812800"/>
                  </a:cubicBezTo>
                  <a:lnTo>
                    <a:pt x="60600" y="812800"/>
                  </a:lnTo>
                  <a:cubicBezTo>
                    <a:pt x="27131" y="812800"/>
                    <a:pt x="0" y="785669"/>
                    <a:pt x="0" y="752200"/>
                  </a:cubicBezTo>
                  <a:lnTo>
                    <a:pt x="0" y="60600"/>
                  </a:lnTo>
                  <a:cubicBezTo>
                    <a:pt x="0" y="27131"/>
                    <a:pt x="27131" y="0"/>
                    <a:pt x="60600" y="0"/>
                  </a:cubicBezTo>
                  <a:close/>
                </a:path>
              </a:pathLst>
            </a:custGeom>
            <a:blipFill>
              <a:blip r:embed="rId4"/>
              <a:stretch>
                <a:fillRect l="-16494" r="-16494"/>
              </a:stretch>
            </a:blipFill>
            <a:ln cap="rnd">
              <a:noFill/>
              <a:prstDash val="solid"/>
              <a:round/>
            </a:ln>
          </p:spPr>
          <p:txBody>
            <a:bodyPr/>
            <a:lstStyle/>
            <a:p>
              <a:endParaRPr lang="de-DE"/>
            </a:p>
          </p:txBody>
        </p:sp>
      </p:grpSp>
      <p:grpSp>
        <p:nvGrpSpPr>
          <p:cNvPr id="5" name="Group 5"/>
          <p:cNvGrpSpPr/>
          <p:nvPr/>
        </p:nvGrpSpPr>
        <p:grpSpPr>
          <a:xfrm>
            <a:off x="5674607" y="2538588"/>
            <a:ext cx="2938372" cy="2603498"/>
            <a:chOff x="0" y="0"/>
            <a:chExt cx="917346" cy="812800"/>
          </a:xfrm>
        </p:grpSpPr>
        <p:sp>
          <p:nvSpPr>
            <p:cNvPr id="6" name="Freeform 6"/>
            <p:cNvSpPr/>
            <p:nvPr/>
          </p:nvSpPr>
          <p:spPr>
            <a:xfrm>
              <a:off x="0" y="0"/>
              <a:ext cx="917346" cy="812800"/>
            </a:xfrm>
            <a:custGeom>
              <a:avLst/>
              <a:gdLst/>
              <a:ahLst/>
              <a:cxnLst/>
              <a:rect l="l" t="t" r="r" b="b"/>
              <a:pathLst>
                <a:path w="917346" h="812800">
                  <a:moveTo>
                    <a:pt x="60600" y="0"/>
                  </a:moveTo>
                  <a:lnTo>
                    <a:pt x="856746" y="0"/>
                  </a:lnTo>
                  <a:cubicBezTo>
                    <a:pt x="890215" y="0"/>
                    <a:pt x="917346" y="27131"/>
                    <a:pt x="917346" y="60600"/>
                  </a:cubicBezTo>
                  <a:lnTo>
                    <a:pt x="917346" y="752200"/>
                  </a:lnTo>
                  <a:cubicBezTo>
                    <a:pt x="917346" y="785669"/>
                    <a:pt x="890215" y="812800"/>
                    <a:pt x="856746" y="812800"/>
                  </a:cubicBezTo>
                  <a:lnTo>
                    <a:pt x="60600" y="812800"/>
                  </a:lnTo>
                  <a:cubicBezTo>
                    <a:pt x="27131" y="812800"/>
                    <a:pt x="0" y="785669"/>
                    <a:pt x="0" y="752200"/>
                  </a:cubicBezTo>
                  <a:lnTo>
                    <a:pt x="0" y="60600"/>
                  </a:lnTo>
                  <a:cubicBezTo>
                    <a:pt x="0" y="27131"/>
                    <a:pt x="27131" y="0"/>
                    <a:pt x="60600" y="0"/>
                  </a:cubicBezTo>
                  <a:close/>
                </a:path>
              </a:pathLst>
            </a:custGeom>
            <a:blipFill>
              <a:blip r:embed="rId5"/>
              <a:stretch>
                <a:fillRect t="-20539" b="-20539"/>
              </a:stretch>
            </a:blipFill>
            <a:ln cap="rnd">
              <a:noFill/>
              <a:prstDash val="solid"/>
              <a:round/>
            </a:ln>
          </p:spPr>
          <p:txBody>
            <a:bodyPr/>
            <a:lstStyle/>
            <a:p>
              <a:endParaRPr lang="de-DE"/>
            </a:p>
          </p:txBody>
        </p:sp>
      </p:grpSp>
      <p:grpSp>
        <p:nvGrpSpPr>
          <p:cNvPr id="7" name="Group 7"/>
          <p:cNvGrpSpPr/>
          <p:nvPr/>
        </p:nvGrpSpPr>
        <p:grpSpPr>
          <a:xfrm>
            <a:off x="9585741" y="2538588"/>
            <a:ext cx="2938372" cy="2603498"/>
            <a:chOff x="0" y="0"/>
            <a:chExt cx="917346" cy="812800"/>
          </a:xfrm>
        </p:grpSpPr>
        <p:sp>
          <p:nvSpPr>
            <p:cNvPr id="8" name="Freeform 8"/>
            <p:cNvSpPr/>
            <p:nvPr/>
          </p:nvSpPr>
          <p:spPr>
            <a:xfrm>
              <a:off x="0" y="0"/>
              <a:ext cx="917346" cy="812800"/>
            </a:xfrm>
            <a:custGeom>
              <a:avLst/>
              <a:gdLst/>
              <a:ahLst/>
              <a:cxnLst/>
              <a:rect l="l" t="t" r="r" b="b"/>
              <a:pathLst>
                <a:path w="917346" h="812800">
                  <a:moveTo>
                    <a:pt x="60600" y="0"/>
                  </a:moveTo>
                  <a:lnTo>
                    <a:pt x="856746" y="0"/>
                  </a:lnTo>
                  <a:cubicBezTo>
                    <a:pt x="890215" y="0"/>
                    <a:pt x="917346" y="27131"/>
                    <a:pt x="917346" y="60600"/>
                  </a:cubicBezTo>
                  <a:lnTo>
                    <a:pt x="917346" y="752200"/>
                  </a:lnTo>
                  <a:cubicBezTo>
                    <a:pt x="917346" y="785669"/>
                    <a:pt x="890215" y="812800"/>
                    <a:pt x="856746" y="812800"/>
                  </a:cubicBezTo>
                  <a:lnTo>
                    <a:pt x="60600" y="812800"/>
                  </a:lnTo>
                  <a:cubicBezTo>
                    <a:pt x="27131" y="812800"/>
                    <a:pt x="0" y="785669"/>
                    <a:pt x="0" y="752200"/>
                  </a:cubicBezTo>
                  <a:lnTo>
                    <a:pt x="0" y="60600"/>
                  </a:lnTo>
                  <a:cubicBezTo>
                    <a:pt x="0" y="27131"/>
                    <a:pt x="27131" y="0"/>
                    <a:pt x="60600" y="0"/>
                  </a:cubicBezTo>
                  <a:close/>
                </a:path>
              </a:pathLst>
            </a:custGeom>
            <a:blipFill>
              <a:blip r:embed="rId6"/>
              <a:stretch>
                <a:fillRect l="-16452" r="-16452"/>
              </a:stretch>
            </a:blipFill>
            <a:ln cap="rnd">
              <a:noFill/>
              <a:prstDash val="solid"/>
              <a:round/>
            </a:ln>
          </p:spPr>
          <p:txBody>
            <a:bodyPr/>
            <a:lstStyle/>
            <a:p>
              <a:endParaRPr lang="de-DE"/>
            </a:p>
          </p:txBody>
        </p:sp>
      </p:grpSp>
      <p:grpSp>
        <p:nvGrpSpPr>
          <p:cNvPr id="9" name="Group 9"/>
          <p:cNvGrpSpPr/>
          <p:nvPr/>
        </p:nvGrpSpPr>
        <p:grpSpPr>
          <a:xfrm>
            <a:off x="13496876" y="2538588"/>
            <a:ext cx="2938372" cy="2603498"/>
            <a:chOff x="0" y="0"/>
            <a:chExt cx="917346" cy="812800"/>
          </a:xfrm>
        </p:grpSpPr>
        <p:sp>
          <p:nvSpPr>
            <p:cNvPr id="10" name="Freeform 10"/>
            <p:cNvSpPr/>
            <p:nvPr/>
          </p:nvSpPr>
          <p:spPr>
            <a:xfrm>
              <a:off x="0" y="0"/>
              <a:ext cx="917346" cy="812800"/>
            </a:xfrm>
            <a:custGeom>
              <a:avLst/>
              <a:gdLst/>
              <a:ahLst/>
              <a:cxnLst/>
              <a:rect l="l" t="t" r="r" b="b"/>
              <a:pathLst>
                <a:path w="917346" h="812800">
                  <a:moveTo>
                    <a:pt x="60600" y="0"/>
                  </a:moveTo>
                  <a:lnTo>
                    <a:pt x="856746" y="0"/>
                  </a:lnTo>
                  <a:cubicBezTo>
                    <a:pt x="890215" y="0"/>
                    <a:pt x="917346" y="27131"/>
                    <a:pt x="917346" y="60600"/>
                  </a:cubicBezTo>
                  <a:lnTo>
                    <a:pt x="917346" y="752200"/>
                  </a:lnTo>
                  <a:cubicBezTo>
                    <a:pt x="917346" y="785669"/>
                    <a:pt x="890215" y="812800"/>
                    <a:pt x="856746" y="812800"/>
                  </a:cubicBezTo>
                  <a:lnTo>
                    <a:pt x="60600" y="812800"/>
                  </a:lnTo>
                  <a:cubicBezTo>
                    <a:pt x="27131" y="812800"/>
                    <a:pt x="0" y="785669"/>
                    <a:pt x="0" y="752200"/>
                  </a:cubicBezTo>
                  <a:lnTo>
                    <a:pt x="0" y="60600"/>
                  </a:lnTo>
                  <a:cubicBezTo>
                    <a:pt x="0" y="27131"/>
                    <a:pt x="27131" y="0"/>
                    <a:pt x="60600" y="0"/>
                  </a:cubicBezTo>
                  <a:close/>
                </a:path>
              </a:pathLst>
            </a:custGeom>
            <a:blipFill>
              <a:blip r:embed="rId7"/>
              <a:stretch>
                <a:fillRect l="-16452" r="-16452"/>
              </a:stretch>
            </a:blipFill>
            <a:ln cap="rnd">
              <a:noFill/>
              <a:prstDash val="solid"/>
              <a:round/>
            </a:ln>
          </p:spPr>
          <p:txBody>
            <a:bodyPr/>
            <a:lstStyle/>
            <a:p>
              <a:endParaRPr lang="de-DE"/>
            </a:p>
          </p:txBody>
        </p:sp>
      </p:grpSp>
      <p:sp>
        <p:nvSpPr>
          <p:cNvPr id="11" name="TextBox 11"/>
          <p:cNvSpPr txBox="1"/>
          <p:nvPr/>
        </p:nvSpPr>
        <p:spPr>
          <a:xfrm>
            <a:off x="2605274" y="449559"/>
            <a:ext cx="13788712" cy="1036320"/>
          </a:xfrm>
          <a:prstGeom prst="rect">
            <a:avLst/>
          </a:prstGeom>
        </p:spPr>
        <p:txBody>
          <a:bodyPr lIns="0" tIns="0" rIns="0" bIns="0" rtlCol="0" anchor="t">
            <a:spAutoFit/>
          </a:bodyPr>
          <a:lstStyle/>
          <a:p>
            <a:pPr algn="ctr">
              <a:lnSpc>
                <a:spcPts val="7800"/>
              </a:lnSpc>
            </a:pPr>
            <a:r>
              <a:rPr lang="en-US" sz="7800">
                <a:solidFill>
                  <a:srgbClr val="194597"/>
                </a:solidFill>
                <a:latin typeface="DM Sans"/>
                <a:ea typeface="DM Sans"/>
                <a:cs typeface="DM Sans"/>
                <a:sym typeface="DM Sans"/>
              </a:rPr>
              <a:t>Measuring Community Power</a:t>
            </a:r>
          </a:p>
        </p:txBody>
      </p:sp>
      <p:sp>
        <p:nvSpPr>
          <p:cNvPr id="12" name="TextBox 12"/>
          <p:cNvSpPr txBox="1"/>
          <p:nvPr/>
        </p:nvSpPr>
        <p:spPr>
          <a:xfrm>
            <a:off x="3909984" y="1419204"/>
            <a:ext cx="9965878" cy="523875"/>
          </a:xfrm>
          <a:prstGeom prst="rect">
            <a:avLst/>
          </a:prstGeom>
        </p:spPr>
        <p:txBody>
          <a:bodyPr lIns="0" tIns="0" rIns="0" bIns="0" rtlCol="0" anchor="t">
            <a:spAutoFit/>
          </a:bodyPr>
          <a:lstStyle/>
          <a:p>
            <a:pPr algn="ctr">
              <a:lnSpc>
                <a:spcPts val="4200"/>
              </a:lnSpc>
            </a:pPr>
            <a:r>
              <a:rPr lang="en-US" sz="3000" b="1">
                <a:solidFill>
                  <a:srgbClr val="727171"/>
                </a:solidFill>
                <a:latin typeface="DM Sans Bold"/>
                <a:ea typeface="DM Sans Bold"/>
                <a:cs typeface="DM Sans Bold"/>
                <a:sym typeface="DM Sans Bold"/>
              </a:rPr>
              <a:t>Track deeper indicators than participation counts.</a:t>
            </a:r>
          </a:p>
        </p:txBody>
      </p:sp>
      <p:sp>
        <p:nvSpPr>
          <p:cNvPr id="13" name="TextBox 13"/>
          <p:cNvSpPr txBox="1"/>
          <p:nvPr/>
        </p:nvSpPr>
        <p:spPr>
          <a:xfrm>
            <a:off x="1609437" y="5807025"/>
            <a:ext cx="3338175" cy="1981200"/>
          </a:xfrm>
          <a:prstGeom prst="rect">
            <a:avLst/>
          </a:prstGeom>
        </p:spPr>
        <p:txBody>
          <a:bodyPr lIns="0" tIns="0" rIns="0" bIns="0" rtlCol="0" anchor="t">
            <a:spAutoFit/>
          </a:bodyPr>
          <a:lstStyle/>
          <a:p>
            <a:pPr algn="ctr">
              <a:lnSpc>
                <a:spcPts val="3900"/>
              </a:lnSpc>
              <a:spcBef>
                <a:spcPct val="0"/>
              </a:spcBef>
            </a:pPr>
            <a:r>
              <a:rPr lang="en-US" sz="3000" b="1">
                <a:solidFill>
                  <a:srgbClr val="194597"/>
                </a:solidFill>
                <a:latin typeface="Open Sauce Bold"/>
                <a:ea typeface="Open Sauce Bold"/>
                <a:cs typeface="Open Sauce Bold"/>
                <a:sym typeface="Open Sauce Bold"/>
              </a:rPr>
              <a:t>Decision Rights</a:t>
            </a:r>
            <a:r>
              <a:rPr lang="en-US" sz="3000">
                <a:solidFill>
                  <a:srgbClr val="000000"/>
                </a:solidFill>
                <a:latin typeface="Open Sauce"/>
                <a:ea typeface="Open Sauce"/>
                <a:cs typeface="Open Sauce"/>
                <a:sym typeface="Open Sauce"/>
              </a:rPr>
              <a:t> – who approves or vetoes</a:t>
            </a:r>
          </a:p>
          <a:p>
            <a:pPr algn="ctr">
              <a:lnSpc>
                <a:spcPts val="3900"/>
              </a:lnSpc>
              <a:spcBef>
                <a:spcPct val="0"/>
              </a:spcBef>
            </a:pPr>
            <a:endParaRPr lang="en-US" sz="3000">
              <a:solidFill>
                <a:srgbClr val="000000"/>
              </a:solidFill>
              <a:latin typeface="Open Sauce"/>
              <a:ea typeface="Open Sauce"/>
              <a:cs typeface="Open Sauce"/>
              <a:sym typeface="Open Sauce"/>
            </a:endParaRPr>
          </a:p>
        </p:txBody>
      </p:sp>
      <p:sp>
        <p:nvSpPr>
          <p:cNvPr id="14" name="TextBox 14"/>
          <p:cNvSpPr txBox="1"/>
          <p:nvPr/>
        </p:nvSpPr>
        <p:spPr>
          <a:xfrm>
            <a:off x="5398197" y="5820995"/>
            <a:ext cx="3491192" cy="1981200"/>
          </a:xfrm>
          <a:prstGeom prst="rect">
            <a:avLst/>
          </a:prstGeom>
        </p:spPr>
        <p:txBody>
          <a:bodyPr lIns="0" tIns="0" rIns="0" bIns="0" rtlCol="0" anchor="t">
            <a:spAutoFit/>
          </a:bodyPr>
          <a:lstStyle/>
          <a:p>
            <a:pPr algn="ctr">
              <a:lnSpc>
                <a:spcPts val="3900"/>
              </a:lnSpc>
              <a:spcBef>
                <a:spcPct val="0"/>
              </a:spcBef>
            </a:pPr>
            <a:r>
              <a:rPr lang="en-US" sz="3000" b="1">
                <a:solidFill>
                  <a:srgbClr val="194597"/>
                </a:solidFill>
                <a:latin typeface="Open Sauce Bold"/>
                <a:ea typeface="Open Sauce Bold"/>
                <a:cs typeface="Open Sauce Bold"/>
                <a:sym typeface="Open Sauce Bold"/>
              </a:rPr>
              <a:t>Representation </a:t>
            </a:r>
            <a:r>
              <a:rPr lang="en-US" sz="3000">
                <a:solidFill>
                  <a:srgbClr val="000000"/>
                </a:solidFill>
                <a:latin typeface="Open Sauce"/>
                <a:ea typeface="Open Sauce"/>
                <a:cs typeface="Open Sauce"/>
                <a:sym typeface="Open Sauce"/>
              </a:rPr>
              <a:t>– diversity in leadership</a:t>
            </a:r>
          </a:p>
          <a:p>
            <a:pPr algn="ctr">
              <a:lnSpc>
                <a:spcPts val="3900"/>
              </a:lnSpc>
              <a:spcBef>
                <a:spcPct val="0"/>
              </a:spcBef>
            </a:pPr>
            <a:endParaRPr lang="en-US" sz="3000">
              <a:solidFill>
                <a:srgbClr val="000000"/>
              </a:solidFill>
              <a:latin typeface="Open Sauce"/>
              <a:ea typeface="Open Sauce"/>
              <a:cs typeface="Open Sauce"/>
              <a:sym typeface="Open Sauce"/>
            </a:endParaRPr>
          </a:p>
        </p:txBody>
      </p:sp>
      <p:sp>
        <p:nvSpPr>
          <p:cNvPr id="15" name="TextBox 15"/>
          <p:cNvSpPr txBox="1"/>
          <p:nvPr/>
        </p:nvSpPr>
        <p:spPr>
          <a:xfrm>
            <a:off x="9499630" y="5807025"/>
            <a:ext cx="2760756" cy="1981200"/>
          </a:xfrm>
          <a:prstGeom prst="rect">
            <a:avLst/>
          </a:prstGeom>
        </p:spPr>
        <p:txBody>
          <a:bodyPr lIns="0" tIns="0" rIns="0" bIns="0" rtlCol="0" anchor="t">
            <a:spAutoFit/>
          </a:bodyPr>
          <a:lstStyle/>
          <a:p>
            <a:pPr algn="ctr">
              <a:lnSpc>
                <a:spcPts val="3900"/>
              </a:lnSpc>
              <a:spcBef>
                <a:spcPct val="0"/>
              </a:spcBef>
            </a:pPr>
            <a:r>
              <a:rPr lang="en-US" sz="3000" b="1">
                <a:solidFill>
                  <a:srgbClr val="194597"/>
                </a:solidFill>
                <a:latin typeface="Open Sauce Bold"/>
                <a:ea typeface="Open Sauce Bold"/>
                <a:cs typeface="Open Sauce Bold"/>
                <a:sym typeface="Open Sauce Bold"/>
              </a:rPr>
              <a:t>Capacity</a:t>
            </a:r>
            <a:r>
              <a:rPr lang="en-US" sz="3000">
                <a:solidFill>
                  <a:srgbClr val="000000"/>
                </a:solidFill>
                <a:latin typeface="Open Sauce"/>
                <a:ea typeface="Open Sauce"/>
                <a:cs typeface="Open Sauce"/>
                <a:sym typeface="Open Sauce"/>
              </a:rPr>
              <a:t> – local skills &amp; resources</a:t>
            </a:r>
          </a:p>
          <a:p>
            <a:pPr algn="ctr">
              <a:lnSpc>
                <a:spcPts val="3900"/>
              </a:lnSpc>
              <a:spcBef>
                <a:spcPct val="0"/>
              </a:spcBef>
            </a:pPr>
            <a:endParaRPr lang="en-US" sz="3000">
              <a:solidFill>
                <a:srgbClr val="000000"/>
              </a:solidFill>
              <a:latin typeface="Open Sauce"/>
              <a:ea typeface="Open Sauce"/>
              <a:cs typeface="Open Sauce"/>
              <a:sym typeface="Open Sauce"/>
            </a:endParaRPr>
          </a:p>
        </p:txBody>
      </p:sp>
      <p:sp>
        <p:nvSpPr>
          <p:cNvPr id="16" name="TextBox 16"/>
          <p:cNvSpPr txBox="1"/>
          <p:nvPr/>
        </p:nvSpPr>
        <p:spPr>
          <a:xfrm>
            <a:off x="13496876" y="5820995"/>
            <a:ext cx="3360691" cy="1485900"/>
          </a:xfrm>
          <a:prstGeom prst="rect">
            <a:avLst/>
          </a:prstGeom>
        </p:spPr>
        <p:txBody>
          <a:bodyPr lIns="0" tIns="0" rIns="0" bIns="0" rtlCol="0" anchor="t">
            <a:spAutoFit/>
          </a:bodyPr>
          <a:lstStyle/>
          <a:p>
            <a:pPr algn="ctr">
              <a:lnSpc>
                <a:spcPts val="3900"/>
              </a:lnSpc>
              <a:spcBef>
                <a:spcPct val="0"/>
              </a:spcBef>
            </a:pPr>
            <a:r>
              <a:rPr lang="en-US" sz="3000" b="1">
                <a:solidFill>
                  <a:srgbClr val="194597"/>
                </a:solidFill>
                <a:latin typeface="Open Sauce Bold"/>
                <a:ea typeface="Open Sauce Bold"/>
                <a:cs typeface="Open Sauce Bold"/>
                <a:sym typeface="Open Sauce Bold"/>
              </a:rPr>
              <a:t>Accountability</a:t>
            </a:r>
            <a:r>
              <a:rPr lang="en-US" sz="3000">
                <a:solidFill>
                  <a:srgbClr val="000000"/>
                </a:solidFill>
                <a:latin typeface="Open Sauce"/>
                <a:ea typeface="Open Sauce"/>
                <a:cs typeface="Open Sauce"/>
                <a:sym typeface="Open Sauce"/>
              </a:rPr>
              <a:t> – feedback loops &amp; transparency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641" y="5143500"/>
            <a:ext cx="9103185" cy="5120478"/>
            <a:chOff x="0" y="0"/>
            <a:chExt cx="11289030" cy="6350000"/>
          </a:xfrm>
        </p:grpSpPr>
        <p:sp>
          <p:nvSpPr>
            <p:cNvPr id="3" name="Freeform 3"/>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2"/>
              <a:stretch>
                <a:fillRect t="-5561" b="-5561"/>
              </a:stretch>
            </a:blipFill>
          </p:spPr>
          <p:txBody>
            <a:bodyPr/>
            <a:lstStyle/>
            <a:p>
              <a:endParaRPr lang="de-DE"/>
            </a:p>
          </p:txBody>
        </p:sp>
      </p:grpSp>
      <p:sp>
        <p:nvSpPr>
          <p:cNvPr id="4" name="Freeform 4"/>
          <p:cNvSpPr/>
          <p:nvPr/>
        </p:nvSpPr>
        <p:spPr>
          <a:xfrm>
            <a:off x="0" y="-135423"/>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TextBox 5"/>
          <p:cNvSpPr txBox="1"/>
          <p:nvPr/>
        </p:nvSpPr>
        <p:spPr>
          <a:xfrm>
            <a:off x="10478338" y="2675618"/>
            <a:ext cx="6780962" cy="5043170"/>
          </a:xfrm>
          <a:prstGeom prst="rect">
            <a:avLst/>
          </a:prstGeom>
        </p:spPr>
        <p:txBody>
          <a:bodyPr lIns="0" tIns="0" rIns="0" bIns="0" rtlCol="0" anchor="t">
            <a:spAutoFit/>
          </a:bodyPr>
          <a:lstStyle/>
          <a:p>
            <a:pPr algn="just">
              <a:lnSpc>
                <a:spcPts val="4480"/>
              </a:lnSpc>
            </a:pPr>
            <a:r>
              <a:rPr lang="en-US" sz="3200">
                <a:solidFill>
                  <a:srgbClr val="737373"/>
                </a:solidFill>
                <a:latin typeface="DM Sans"/>
                <a:ea typeface="DM Sans"/>
                <a:cs typeface="DM Sans"/>
                <a:sym typeface="DM Sans"/>
              </a:rPr>
              <a:t>Main points:</a:t>
            </a:r>
          </a:p>
          <a:p>
            <a:pPr marL="690881" lvl="1" indent="-345440" algn="just">
              <a:lnSpc>
                <a:spcPts val="4480"/>
              </a:lnSpc>
              <a:buFont typeface="Arial"/>
              <a:buChar char="•"/>
            </a:pPr>
            <a:r>
              <a:rPr lang="en-US" sz="3200">
                <a:solidFill>
                  <a:srgbClr val="737373"/>
                </a:solidFill>
                <a:latin typeface="DM Sans"/>
                <a:ea typeface="DM Sans"/>
                <a:cs typeface="DM Sans"/>
                <a:sym typeface="DM Sans"/>
              </a:rPr>
              <a:t>Cooperative and community-share models retain value locally.</a:t>
            </a:r>
          </a:p>
          <a:p>
            <a:pPr marL="690881" lvl="1" indent="-345440" algn="just">
              <a:lnSpc>
                <a:spcPts val="4480"/>
              </a:lnSpc>
              <a:buFont typeface="Arial"/>
              <a:buChar char="•"/>
            </a:pPr>
            <a:r>
              <a:rPr lang="en-US" sz="3200">
                <a:solidFill>
                  <a:srgbClr val="737373"/>
                </a:solidFill>
                <a:latin typeface="DM Sans"/>
                <a:ea typeface="DM Sans"/>
                <a:cs typeface="DM Sans"/>
                <a:sym typeface="DM Sans"/>
              </a:rPr>
              <a:t>Each reinvested euro builds circular benefit.</a:t>
            </a:r>
          </a:p>
          <a:p>
            <a:pPr marL="690881" lvl="1" indent="-345440" algn="just">
              <a:lnSpc>
                <a:spcPts val="4480"/>
              </a:lnSpc>
              <a:buFont typeface="Arial"/>
              <a:buChar char="•"/>
            </a:pPr>
            <a:r>
              <a:rPr lang="en-US" sz="3200">
                <a:solidFill>
                  <a:srgbClr val="737373"/>
                </a:solidFill>
                <a:latin typeface="DM Sans"/>
                <a:ea typeface="DM Sans"/>
                <a:cs typeface="DM Sans"/>
                <a:sym typeface="DM Sans"/>
              </a:rPr>
              <a:t>Shared ownership = long-term sustainability.</a:t>
            </a:r>
          </a:p>
          <a:p>
            <a:pPr algn="just">
              <a:lnSpc>
                <a:spcPts val="4480"/>
              </a:lnSpc>
            </a:pPr>
            <a:endParaRPr lang="en-US" sz="3200">
              <a:solidFill>
                <a:srgbClr val="737373"/>
              </a:solidFill>
              <a:latin typeface="DM Sans"/>
              <a:ea typeface="DM Sans"/>
              <a:cs typeface="DM Sans"/>
              <a:sym typeface="DM Sans"/>
            </a:endParaRPr>
          </a:p>
        </p:txBody>
      </p:sp>
      <p:sp>
        <p:nvSpPr>
          <p:cNvPr id="6" name="TextBox 6"/>
          <p:cNvSpPr txBox="1"/>
          <p:nvPr/>
        </p:nvSpPr>
        <p:spPr>
          <a:xfrm>
            <a:off x="524544" y="3311170"/>
            <a:ext cx="6115581" cy="157607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The economics of shared ownership</a:t>
            </a:r>
          </a:p>
        </p:txBody>
      </p:sp>
      <p:sp>
        <p:nvSpPr>
          <p:cNvPr id="7" name="TextBox 7"/>
          <p:cNvSpPr txBox="1"/>
          <p:nvPr/>
        </p:nvSpPr>
        <p:spPr>
          <a:xfrm>
            <a:off x="9539035" y="8131175"/>
            <a:ext cx="9190471" cy="1127125"/>
          </a:xfrm>
          <a:prstGeom prst="rect">
            <a:avLst/>
          </a:prstGeom>
        </p:spPr>
        <p:txBody>
          <a:bodyPr lIns="0" tIns="0" rIns="0" bIns="0" rtlCol="0" anchor="t">
            <a:spAutoFit/>
          </a:bodyPr>
          <a:lstStyle/>
          <a:p>
            <a:pPr algn="ctr">
              <a:lnSpc>
                <a:spcPts val="4550"/>
              </a:lnSpc>
              <a:spcBef>
                <a:spcPct val="0"/>
              </a:spcBef>
            </a:pPr>
            <a:r>
              <a:rPr lang="en-US" sz="3500" b="1">
                <a:solidFill>
                  <a:srgbClr val="727171"/>
                </a:solidFill>
                <a:latin typeface="Open Sauce Bold"/>
                <a:ea typeface="Open Sauce Bold"/>
                <a:cs typeface="Open Sauce Bold"/>
                <a:sym typeface="Open Sauce Bold"/>
              </a:rPr>
              <a:t>When Ownership Stays Local, Impact Multiplies</a:t>
            </a:r>
          </a:p>
        </p:txBody>
      </p:sp>
      <p:sp>
        <p:nvSpPr>
          <p:cNvPr id="8" name="TextBox 8"/>
          <p:cNvSpPr txBox="1"/>
          <p:nvPr/>
        </p:nvSpPr>
        <p:spPr>
          <a:xfrm>
            <a:off x="10478338" y="1402594"/>
            <a:ext cx="6260654" cy="1035685"/>
          </a:xfrm>
          <a:prstGeom prst="rect">
            <a:avLst/>
          </a:prstGeom>
        </p:spPr>
        <p:txBody>
          <a:bodyPr lIns="0" tIns="0" rIns="0" bIns="0" rtlCol="0" anchor="t">
            <a:spAutoFit/>
          </a:bodyPr>
          <a:lstStyle/>
          <a:p>
            <a:pPr algn="ctr">
              <a:lnSpc>
                <a:spcPts val="4160"/>
              </a:lnSpc>
              <a:spcBef>
                <a:spcPct val="0"/>
              </a:spcBef>
            </a:pPr>
            <a:r>
              <a:rPr lang="en-US" sz="3200">
                <a:solidFill>
                  <a:srgbClr val="E1A93D"/>
                </a:solidFill>
                <a:latin typeface="Open Sauce"/>
                <a:ea typeface="Open Sauce"/>
                <a:cs typeface="Open Sauce"/>
                <a:sym typeface="Open Sauce"/>
              </a:rPr>
              <a:t>Community wealth-building as social innovation.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068264" y="7585229"/>
            <a:ext cx="5500090" cy="2114550"/>
          </a:xfrm>
          <a:prstGeom prst="rect">
            <a:avLst/>
          </a:prstGeom>
        </p:spPr>
        <p:txBody>
          <a:bodyPr lIns="0" tIns="0" rIns="0" bIns="0" rtlCol="0" anchor="t">
            <a:spAutoFit/>
          </a:bodyPr>
          <a:lstStyle/>
          <a:p>
            <a:pPr algn="r">
              <a:lnSpc>
                <a:spcPts val="8250"/>
              </a:lnSpc>
            </a:pPr>
            <a:r>
              <a:rPr lang="en-US" sz="7500" b="1">
                <a:solidFill>
                  <a:srgbClr val="737373"/>
                </a:solidFill>
                <a:latin typeface="DM Sans Bold"/>
                <a:ea typeface="DM Sans Bold"/>
                <a:cs typeface="DM Sans Bold"/>
                <a:sym typeface="DM Sans Bold"/>
              </a:rPr>
              <a:t>TABLE OF</a:t>
            </a:r>
          </a:p>
          <a:p>
            <a:pPr algn="r">
              <a:lnSpc>
                <a:spcPts val="8250"/>
              </a:lnSpc>
            </a:pPr>
            <a:r>
              <a:rPr lang="en-US" sz="7500" b="1">
                <a:solidFill>
                  <a:srgbClr val="737373"/>
                </a:solidFill>
                <a:latin typeface="DM Sans Bold"/>
                <a:ea typeface="DM Sans Bold"/>
                <a:cs typeface="DM Sans Bold"/>
                <a:sym typeface="DM Sans Bold"/>
              </a:rPr>
              <a:t>CONTENT</a:t>
            </a:r>
          </a:p>
        </p:txBody>
      </p:sp>
      <p:sp>
        <p:nvSpPr>
          <p:cNvPr id="3" name="TextBox 3"/>
          <p:cNvSpPr txBox="1"/>
          <p:nvPr/>
        </p:nvSpPr>
        <p:spPr>
          <a:xfrm>
            <a:off x="1028700" y="1793551"/>
            <a:ext cx="1938412" cy="1003308"/>
          </a:xfrm>
          <a:prstGeom prst="rect">
            <a:avLst/>
          </a:prstGeom>
        </p:spPr>
        <p:txBody>
          <a:bodyPr lIns="0" tIns="0" rIns="0" bIns="0" rtlCol="0" anchor="t">
            <a:spAutoFit/>
          </a:bodyPr>
          <a:lstStyle/>
          <a:p>
            <a:pPr algn="l">
              <a:lnSpc>
                <a:spcPts val="7700"/>
              </a:lnSpc>
            </a:pPr>
            <a:r>
              <a:rPr lang="en-US" sz="7000" b="1">
                <a:solidFill>
                  <a:srgbClr val="737373"/>
                </a:solidFill>
                <a:latin typeface="DM Sans Bold"/>
                <a:ea typeface="DM Sans Bold"/>
                <a:cs typeface="DM Sans Bold"/>
                <a:sym typeface="DM Sans Bold"/>
              </a:rPr>
              <a:t>01.</a:t>
            </a:r>
          </a:p>
        </p:txBody>
      </p:sp>
      <p:sp>
        <p:nvSpPr>
          <p:cNvPr id="4" name="TextBox 4"/>
          <p:cNvSpPr txBox="1"/>
          <p:nvPr/>
        </p:nvSpPr>
        <p:spPr>
          <a:xfrm>
            <a:off x="1028700" y="3315538"/>
            <a:ext cx="1938412" cy="1003308"/>
          </a:xfrm>
          <a:prstGeom prst="rect">
            <a:avLst/>
          </a:prstGeom>
        </p:spPr>
        <p:txBody>
          <a:bodyPr lIns="0" tIns="0" rIns="0" bIns="0" rtlCol="0" anchor="t">
            <a:spAutoFit/>
          </a:bodyPr>
          <a:lstStyle/>
          <a:p>
            <a:pPr algn="l">
              <a:lnSpc>
                <a:spcPts val="7700"/>
              </a:lnSpc>
            </a:pPr>
            <a:r>
              <a:rPr lang="en-US" sz="7000" b="1">
                <a:solidFill>
                  <a:srgbClr val="737373"/>
                </a:solidFill>
                <a:latin typeface="DM Sans Bold"/>
                <a:ea typeface="DM Sans Bold"/>
                <a:cs typeface="DM Sans Bold"/>
                <a:sym typeface="DM Sans Bold"/>
              </a:rPr>
              <a:t>02.</a:t>
            </a:r>
          </a:p>
        </p:txBody>
      </p:sp>
      <p:sp>
        <p:nvSpPr>
          <p:cNvPr id="5" name="TextBox 5"/>
          <p:cNvSpPr txBox="1"/>
          <p:nvPr/>
        </p:nvSpPr>
        <p:spPr>
          <a:xfrm>
            <a:off x="2967112" y="1801486"/>
            <a:ext cx="10456412" cy="501656"/>
          </a:xfrm>
          <a:prstGeom prst="rect">
            <a:avLst/>
          </a:prstGeom>
        </p:spPr>
        <p:txBody>
          <a:bodyPr lIns="0" tIns="0" rIns="0" bIns="0" rtlCol="0" anchor="t">
            <a:spAutoFit/>
          </a:bodyPr>
          <a:lstStyle/>
          <a:p>
            <a:pPr algn="l">
              <a:lnSpc>
                <a:spcPts val="3850"/>
              </a:lnSpc>
            </a:pPr>
            <a:r>
              <a:rPr lang="en-US" sz="3500" b="1">
                <a:solidFill>
                  <a:srgbClr val="737373"/>
                </a:solidFill>
                <a:latin typeface="DM Sans Bold"/>
                <a:ea typeface="DM Sans Bold"/>
                <a:cs typeface="DM Sans Bold"/>
                <a:sym typeface="DM Sans Bold"/>
              </a:rPr>
              <a:t>GOVERNANCE, LEADERSHIP &amp; OWNERSHIP</a:t>
            </a:r>
          </a:p>
        </p:txBody>
      </p:sp>
      <p:sp>
        <p:nvSpPr>
          <p:cNvPr id="6" name="TextBox 6"/>
          <p:cNvSpPr txBox="1"/>
          <p:nvPr/>
        </p:nvSpPr>
        <p:spPr>
          <a:xfrm>
            <a:off x="2967112" y="4808950"/>
            <a:ext cx="10214340" cy="501656"/>
          </a:xfrm>
          <a:prstGeom prst="rect">
            <a:avLst/>
          </a:prstGeom>
        </p:spPr>
        <p:txBody>
          <a:bodyPr lIns="0" tIns="0" rIns="0" bIns="0" rtlCol="0" anchor="t">
            <a:spAutoFit/>
          </a:bodyPr>
          <a:lstStyle/>
          <a:p>
            <a:pPr algn="l">
              <a:lnSpc>
                <a:spcPts val="3850"/>
              </a:lnSpc>
            </a:pPr>
            <a:r>
              <a:rPr lang="en-US" sz="3500" b="1">
                <a:solidFill>
                  <a:srgbClr val="737373"/>
                </a:solidFill>
                <a:latin typeface="DM Sans Bold"/>
                <a:ea typeface="DM Sans Bold"/>
                <a:cs typeface="DM Sans Bold"/>
                <a:sym typeface="DM Sans Bold"/>
              </a:rPr>
              <a:t>MECHANISMS &amp; METRICS </a:t>
            </a:r>
          </a:p>
        </p:txBody>
      </p:sp>
      <p:sp>
        <p:nvSpPr>
          <p:cNvPr id="7" name="TextBox 7"/>
          <p:cNvSpPr txBox="1"/>
          <p:nvPr/>
        </p:nvSpPr>
        <p:spPr>
          <a:xfrm>
            <a:off x="1028700" y="4837525"/>
            <a:ext cx="1938412" cy="1003308"/>
          </a:xfrm>
          <a:prstGeom prst="rect">
            <a:avLst/>
          </a:prstGeom>
        </p:spPr>
        <p:txBody>
          <a:bodyPr lIns="0" tIns="0" rIns="0" bIns="0" rtlCol="0" anchor="t">
            <a:spAutoFit/>
          </a:bodyPr>
          <a:lstStyle/>
          <a:p>
            <a:pPr algn="l">
              <a:lnSpc>
                <a:spcPts val="7700"/>
              </a:lnSpc>
            </a:pPr>
            <a:r>
              <a:rPr lang="en-US" sz="7000" b="1">
                <a:solidFill>
                  <a:srgbClr val="737373"/>
                </a:solidFill>
                <a:latin typeface="DM Sans Bold"/>
                <a:ea typeface="DM Sans Bold"/>
                <a:cs typeface="DM Sans Bold"/>
                <a:sym typeface="DM Sans Bold"/>
              </a:rPr>
              <a:t>03.</a:t>
            </a:r>
          </a:p>
        </p:txBody>
      </p:sp>
      <p:sp>
        <p:nvSpPr>
          <p:cNvPr id="8" name="TextBox 8"/>
          <p:cNvSpPr txBox="1"/>
          <p:nvPr/>
        </p:nvSpPr>
        <p:spPr>
          <a:xfrm>
            <a:off x="2967112" y="3286961"/>
            <a:ext cx="8684060" cy="501656"/>
          </a:xfrm>
          <a:prstGeom prst="rect">
            <a:avLst/>
          </a:prstGeom>
        </p:spPr>
        <p:txBody>
          <a:bodyPr lIns="0" tIns="0" rIns="0" bIns="0" rtlCol="0" anchor="t">
            <a:spAutoFit/>
          </a:bodyPr>
          <a:lstStyle/>
          <a:p>
            <a:pPr algn="l">
              <a:lnSpc>
                <a:spcPts val="3850"/>
              </a:lnSpc>
            </a:pPr>
            <a:r>
              <a:rPr lang="en-US" sz="3500" b="1">
                <a:solidFill>
                  <a:srgbClr val="737373"/>
                </a:solidFill>
                <a:latin typeface="DM Sans Bold"/>
                <a:ea typeface="DM Sans Bold"/>
                <a:cs typeface="DM Sans Bold"/>
                <a:sym typeface="DM Sans Bold"/>
              </a:rPr>
              <a:t>POWERSHIFTS &amp; POWERBUILDING</a:t>
            </a:r>
          </a:p>
        </p:txBody>
      </p:sp>
      <p:sp>
        <p:nvSpPr>
          <p:cNvPr id="9" name="Freeform 9"/>
          <p:cNvSpPr/>
          <p:nvPr/>
        </p:nvSpPr>
        <p:spPr>
          <a:xfrm>
            <a:off x="2417556" y="9164276"/>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0" name="Freeform 10"/>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1" name="TextBox 11"/>
          <p:cNvSpPr txBox="1"/>
          <p:nvPr/>
        </p:nvSpPr>
        <p:spPr>
          <a:xfrm>
            <a:off x="2967112" y="5329653"/>
            <a:ext cx="6726444" cy="438156"/>
          </a:xfrm>
          <a:prstGeom prst="rect">
            <a:avLst/>
          </a:prstGeom>
        </p:spPr>
        <p:txBody>
          <a:bodyPr lIns="0" tIns="0" rIns="0" bIns="0" rtlCol="0" anchor="t">
            <a:spAutoFit/>
          </a:bodyPr>
          <a:lstStyle/>
          <a:p>
            <a:pPr algn="l">
              <a:lnSpc>
                <a:spcPts val="3300"/>
              </a:lnSpc>
            </a:pPr>
            <a:r>
              <a:rPr lang="en-US" sz="3000" i="1">
                <a:solidFill>
                  <a:srgbClr val="737373"/>
                </a:solidFill>
                <a:latin typeface="DM Sans Italics"/>
                <a:ea typeface="DM Sans Italics"/>
                <a:cs typeface="DM Sans Italics"/>
                <a:sym typeface="DM Sans Italics"/>
              </a:rPr>
              <a:t>Selection of main methods</a:t>
            </a:r>
          </a:p>
        </p:txBody>
      </p:sp>
      <p:sp>
        <p:nvSpPr>
          <p:cNvPr id="12" name="TextBox 12"/>
          <p:cNvSpPr txBox="1"/>
          <p:nvPr/>
        </p:nvSpPr>
        <p:spPr>
          <a:xfrm>
            <a:off x="2967112" y="2358703"/>
            <a:ext cx="7823123" cy="438156"/>
          </a:xfrm>
          <a:prstGeom prst="rect">
            <a:avLst/>
          </a:prstGeom>
        </p:spPr>
        <p:txBody>
          <a:bodyPr lIns="0" tIns="0" rIns="0" bIns="0" rtlCol="0" anchor="t">
            <a:spAutoFit/>
          </a:bodyPr>
          <a:lstStyle/>
          <a:p>
            <a:pPr algn="l">
              <a:lnSpc>
                <a:spcPts val="3300"/>
              </a:lnSpc>
            </a:pPr>
            <a:r>
              <a:rPr lang="en-US" sz="3000" i="1">
                <a:solidFill>
                  <a:srgbClr val="737373"/>
                </a:solidFill>
                <a:latin typeface="DM Sans Italics"/>
                <a:ea typeface="DM Sans Italics"/>
                <a:cs typeface="DM Sans Italics"/>
                <a:sym typeface="DM Sans Italics"/>
              </a:rPr>
              <a:t>Where to look, what to spot</a:t>
            </a:r>
          </a:p>
        </p:txBody>
      </p:sp>
      <p:sp>
        <p:nvSpPr>
          <p:cNvPr id="13" name="TextBox 13"/>
          <p:cNvSpPr txBox="1"/>
          <p:nvPr/>
        </p:nvSpPr>
        <p:spPr>
          <a:xfrm>
            <a:off x="2967112" y="3770718"/>
            <a:ext cx="5542676" cy="438156"/>
          </a:xfrm>
          <a:prstGeom prst="rect">
            <a:avLst/>
          </a:prstGeom>
        </p:spPr>
        <p:txBody>
          <a:bodyPr lIns="0" tIns="0" rIns="0" bIns="0" rtlCol="0" anchor="t">
            <a:spAutoFit/>
          </a:bodyPr>
          <a:lstStyle/>
          <a:p>
            <a:pPr algn="l">
              <a:lnSpc>
                <a:spcPts val="3300"/>
              </a:lnSpc>
            </a:pPr>
            <a:r>
              <a:rPr lang="en-US" sz="3000" i="1">
                <a:solidFill>
                  <a:srgbClr val="737373"/>
                </a:solidFill>
                <a:latin typeface="DM Sans Italics"/>
                <a:ea typeface="DM Sans Italics"/>
                <a:cs typeface="DM Sans Italics"/>
                <a:sym typeface="DM Sans Italics"/>
              </a:rPr>
              <a:t>Why those matter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351" y="-276396"/>
            <a:ext cx="9335351" cy="10839793"/>
            <a:chOff x="0" y="0"/>
            <a:chExt cx="2458693" cy="2854925"/>
          </a:xfrm>
        </p:grpSpPr>
        <p:sp>
          <p:nvSpPr>
            <p:cNvPr id="3" name="Freeform 3"/>
            <p:cNvSpPr/>
            <p:nvPr/>
          </p:nvSpPr>
          <p:spPr>
            <a:xfrm>
              <a:off x="0" y="0"/>
              <a:ext cx="2458693" cy="2854925"/>
            </a:xfrm>
            <a:custGeom>
              <a:avLst/>
              <a:gdLst/>
              <a:ahLst/>
              <a:cxnLst/>
              <a:rect l="l" t="t" r="r" b="b"/>
              <a:pathLst>
                <a:path w="2458693" h="2854925">
                  <a:moveTo>
                    <a:pt x="0" y="0"/>
                  </a:moveTo>
                  <a:lnTo>
                    <a:pt x="2458693" y="0"/>
                  </a:lnTo>
                  <a:lnTo>
                    <a:pt x="2458693" y="2854925"/>
                  </a:lnTo>
                  <a:lnTo>
                    <a:pt x="0" y="2854925"/>
                  </a:lnTo>
                  <a:close/>
                </a:path>
              </a:pathLst>
            </a:custGeom>
            <a:solidFill>
              <a:srgbClr val="BBCBCD"/>
            </a:solidFill>
          </p:spPr>
          <p:txBody>
            <a:bodyPr/>
            <a:lstStyle/>
            <a:p>
              <a:endParaRPr lang="de-DE"/>
            </a:p>
          </p:txBody>
        </p:sp>
        <p:sp>
          <p:nvSpPr>
            <p:cNvPr id="4" name="TextBox 4"/>
            <p:cNvSpPr txBox="1"/>
            <p:nvPr/>
          </p:nvSpPr>
          <p:spPr>
            <a:xfrm>
              <a:off x="0" y="-38100"/>
              <a:ext cx="2458693" cy="2893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961443" y="1028700"/>
            <a:ext cx="7297857" cy="8229600"/>
            <a:chOff x="0" y="0"/>
            <a:chExt cx="9730476" cy="10972800"/>
          </a:xfrm>
        </p:grpSpPr>
        <p:pic>
          <p:nvPicPr>
            <p:cNvPr id="6" name="Picture 6"/>
            <p:cNvPicPr>
              <a:picLocks noChangeAspect="1"/>
            </p:cNvPicPr>
            <p:nvPr/>
          </p:nvPicPr>
          <p:blipFill>
            <a:blip r:embed="rId2"/>
            <a:srcRect l="20440" r="20440"/>
            <a:stretch>
              <a:fillRect/>
            </a:stretch>
          </p:blipFill>
          <p:spPr>
            <a:xfrm>
              <a:off x="0" y="0"/>
              <a:ext cx="9730476" cy="10972800"/>
            </a:xfrm>
            <a:prstGeom prst="rect">
              <a:avLst/>
            </a:prstGeom>
          </p:spPr>
        </p:pic>
      </p:grpSp>
      <p:sp>
        <p:nvSpPr>
          <p:cNvPr id="7" name="TextBox 7"/>
          <p:cNvSpPr txBox="1"/>
          <p:nvPr/>
        </p:nvSpPr>
        <p:spPr>
          <a:xfrm>
            <a:off x="1590126" y="2850029"/>
            <a:ext cx="6354149" cy="3427730"/>
          </a:xfrm>
          <a:prstGeom prst="rect">
            <a:avLst/>
          </a:prstGeom>
        </p:spPr>
        <p:txBody>
          <a:bodyPr lIns="0" tIns="0" rIns="0" bIns="0" rtlCol="0" anchor="t">
            <a:spAutoFit/>
          </a:bodyPr>
          <a:lstStyle/>
          <a:p>
            <a:pPr algn="l">
              <a:lnSpc>
                <a:spcPts val="6699"/>
              </a:lnSpc>
            </a:pPr>
            <a:r>
              <a:rPr lang="en-US" sz="6699">
                <a:solidFill>
                  <a:srgbClr val="211F1C"/>
                </a:solidFill>
                <a:latin typeface="DM Sans"/>
                <a:ea typeface="DM Sans"/>
                <a:cs typeface="DM Sans"/>
                <a:sym typeface="DM Sans"/>
              </a:rPr>
              <a:t>The Future: Power as Infrastructure</a:t>
            </a:r>
          </a:p>
          <a:p>
            <a:pPr algn="l">
              <a:lnSpc>
                <a:spcPts val="6699"/>
              </a:lnSpc>
            </a:pPr>
            <a:endParaRPr lang="en-US" sz="6699">
              <a:solidFill>
                <a:srgbClr val="211F1C"/>
              </a:solidFill>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9855" y="9132573"/>
            <a:ext cx="18288000" cy="1578612"/>
          </a:xfrm>
          <a:prstGeom prst="rect">
            <a:avLst/>
          </a:prstGeom>
          <a:solidFill>
            <a:srgbClr val="8CA9AD"/>
          </a:solidFill>
        </p:spPr>
        <p:txBody>
          <a:bodyPr/>
          <a:lstStyle/>
          <a:p>
            <a:endParaRPr lang="de-DE"/>
          </a:p>
        </p:txBody>
      </p:sp>
      <p:sp>
        <p:nvSpPr>
          <p:cNvPr id="3" name="Freeform 3"/>
          <p:cNvSpPr/>
          <p:nvPr/>
        </p:nvSpPr>
        <p:spPr>
          <a:xfrm>
            <a:off x="14444877" y="9258300"/>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a:off x="5633443" y="2984786"/>
            <a:ext cx="7992427" cy="5964348"/>
          </a:xfrm>
          <a:custGeom>
            <a:avLst/>
            <a:gdLst/>
            <a:ahLst/>
            <a:cxnLst/>
            <a:rect l="l" t="t" r="r" b="b"/>
            <a:pathLst>
              <a:path w="7992427" h="5964348">
                <a:moveTo>
                  <a:pt x="0" y="0"/>
                </a:moveTo>
                <a:lnTo>
                  <a:pt x="7992427" y="0"/>
                </a:lnTo>
                <a:lnTo>
                  <a:pt x="7992427" y="5964349"/>
                </a:lnTo>
                <a:lnTo>
                  <a:pt x="0" y="5964349"/>
                </a:lnTo>
                <a:lnTo>
                  <a:pt x="0" y="0"/>
                </a:lnTo>
                <a:close/>
              </a:path>
            </a:pathLst>
          </a:custGeom>
          <a:blipFill>
            <a:blip r:embed="rId4"/>
            <a:stretch>
              <a:fillRect/>
            </a:stretch>
          </a:blipFill>
        </p:spPr>
        <p:txBody>
          <a:bodyPr/>
          <a:lstStyle/>
          <a:p>
            <a:endParaRPr lang="de-DE"/>
          </a:p>
        </p:txBody>
      </p:sp>
      <p:sp>
        <p:nvSpPr>
          <p:cNvPr id="5" name="TextBox 5"/>
          <p:cNvSpPr txBox="1"/>
          <p:nvPr/>
        </p:nvSpPr>
        <p:spPr>
          <a:xfrm>
            <a:off x="259855" y="1187110"/>
            <a:ext cx="4712543" cy="280669"/>
          </a:xfrm>
          <a:prstGeom prst="rect">
            <a:avLst/>
          </a:prstGeom>
        </p:spPr>
        <p:txBody>
          <a:bodyPr lIns="0" tIns="0" rIns="0" bIns="0" rtlCol="0" anchor="t">
            <a:spAutoFit/>
          </a:bodyPr>
          <a:lstStyle/>
          <a:p>
            <a:pPr algn="just">
              <a:lnSpc>
                <a:spcPts val="2380"/>
              </a:lnSpc>
            </a:pPr>
            <a:endParaRPr/>
          </a:p>
        </p:txBody>
      </p:sp>
      <p:sp>
        <p:nvSpPr>
          <p:cNvPr id="6" name="TextBox 6"/>
          <p:cNvSpPr txBox="1"/>
          <p:nvPr/>
        </p:nvSpPr>
        <p:spPr>
          <a:xfrm>
            <a:off x="401924" y="362879"/>
            <a:ext cx="17484153" cy="1981200"/>
          </a:xfrm>
          <a:prstGeom prst="rect">
            <a:avLst/>
          </a:prstGeom>
        </p:spPr>
        <p:txBody>
          <a:bodyPr lIns="0" tIns="0" rIns="0" bIns="0" rtlCol="0" anchor="t">
            <a:spAutoFit/>
          </a:bodyPr>
          <a:lstStyle/>
          <a:p>
            <a:pPr algn="ctr">
              <a:lnSpc>
                <a:spcPts val="7650"/>
              </a:lnSpc>
            </a:pPr>
            <a:r>
              <a:rPr lang="en-US" sz="7500" b="1">
                <a:solidFill>
                  <a:srgbClr val="194597"/>
                </a:solidFill>
                <a:latin typeface="DM Sans Bold"/>
                <a:ea typeface="DM Sans Bold"/>
                <a:cs typeface="DM Sans Bold"/>
                <a:sym typeface="DM Sans Bold"/>
              </a:rPr>
              <a:t>Power is not a project —it’s the system itself</a:t>
            </a:r>
          </a:p>
        </p:txBody>
      </p:sp>
      <p:sp>
        <p:nvSpPr>
          <p:cNvPr id="7" name="TextBox 7"/>
          <p:cNvSpPr txBox="1"/>
          <p:nvPr/>
        </p:nvSpPr>
        <p:spPr>
          <a:xfrm>
            <a:off x="3360305" y="2741581"/>
            <a:ext cx="12538703" cy="438785"/>
          </a:xfrm>
          <a:prstGeom prst="rect">
            <a:avLst/>
          </a:prstGeom>
        </p:spPr>
        <p:txBody>
          <a:bodyPr lIns="0" tIns="0" rIns="0" bIns="0" rtlCol="0" anchor="t">
            <a:spAutoFit/>
          </a:bodyPr>
          <a:lstStyle/>
          <a:p>
            <a:pPr algn="ctr">
              <a:lnSpc>
                <a:spcPts val="3640"/>
              </a:lnSpc>
              <a:spcBef>
                <a:spcPct val="0"/>
              </a:spcBef>
            </a:pPr>
            <a:r>
              <a:rPr lang="en-US" sz="2600">
                <a:solidFill>
                  <a:srgbClr val="E1A93D"/>
                </a:solidFill>
                <a:latin typeface="DM Sans"/>
                <a:ea typeface="DM Sans"/>
                <a:cs typeface="DM Sans"/>
                <a:sym typeface="DM Sans"/>
              </a:rPr>
              <a:t>Building ecosystems where authority, trust, and capacity are embedded.</a:t>
            </a:r>
          </a:p>
        </p:txBody>
      </p:sp>
      <p:sp>
        <p:nvSpPr>
          <p:cNvPr id="8" name="TextBox 8"/>
          <p:cNvSpPr txBox="1"/>
          <p:nvPr/>
        </p:nvSpPr>
        <p:spPr>
          <a:xfrm>
            <a:off x="259855" y="9426579"/>
            <a:ext cx="12783369" cy="495300"/>
          </a:xfrm>
          <a:prstGeom prst="rect">
            <a:avLst/>
          </a:prstGeom>
        </p:spPr>
        <p:txBody>
          <a:bodyPr lIns="0" tIns="0" rIns="0" bIns="0" rtlCol="0" anchor="t">
            <a:spAutoFit/>
          </a:bodyPr>
          <a:lstStyle/>
          <a:p>
            <a:pPr algn="ctr">
              <a:lnSpc>
                <a:spcPts val="3900"/>
              </a:lnSpc>
              <a:spcBef>
                <a:spcPct val="0"/>
              </a:spcBef>
            </a:pPr>
            <a:r>
              <a:rPr lang="en-US" sz="3000">
                <a:solidFill>
                  <a:srgbClr val="F2F4F5"/>
                </a:solidFill>
                <a:latin typeface="Open Sauce"/>
                <a:ea typeface="Open Sauce"/>
                <a:cs typeface="Open Sauce"/>
                <a:sym typeface="Open Sauce"/>
              </a:rPr>
              <a:t>“Communities are not beneficiaries — they are architects of change.”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de-DE"/>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6"/>
          <p:cNvSpPr/>
          <p:nvPr/>
        </p:nvSpPr>
        <p:spPr>
          <a:xfrm>
            <a:off x="1981200" y="6267450"/>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TextBox 7"/>
          <p:cNvSpPr txBox="1"/>
          <p:nvPr/>
        </p:nvSpPr>
        <p:spPr>
          <a:xfrm>
            <a:off x="4245946" y="3130544"/>
            <a:ext cx="10620170" cy="1660526"/>
          </a:xfrm>
          <a:prstGeom prst="rect">
            <a:avLst/>
          </a:prstGeom>
        </p:spPr>
        <p:txBody>
          <a:bodyPr lIns="0" tIns="0" rIns="0" bIns="0" rtlCol="0" anchor="t">
            <a:spAutoFit/>
          </a:bodyPr>
          <a:lstStyle/>
          <a:p>
            <a:pPr algn="r">
              <a:lnSpc>
                <a:spcPts val="12500"/>
              </a:lnSpc>
            </a:pPr>
            <a:r>
              <a:rPr lang="en-US" sz="12500" b="1">
                <a:solidFill>
                  <a:srgbClr val="FFFFFF"/>
                </a:solidFill>
                <a:latin typeface="DM Sans Bold"/>
                <a:ea typeface="DM Sans Bold"/>
                <a:cs typeface="DM Sans Bold"/>
                <a:sym typeface="DM Sans Bold"/>
              </a:rPr>
              <a:t>THANK YOU</a:t>
            </a:r>
          </a:p>
        </p:txBody>
      </p:sp>
      <p:sp>
        <p:nvSpPr>
          <p:cNvPr id="8" name="TextBox 8"/>
          <p:cNvSpPr txBox="1"/>
          <p:nvPr/>
        </p:nvSpPr>
        <p:spPr>
          <a:xfrm>
            <a:off x="9144000" y="4819644"/>
            <a:ext cx="5722116" cy="501656"/>
          </a:xfrm>
          <a:prstGeom prst="rect">
            <a:avLst/>
          </a:prstGeom>
        </p:spPr>
        <p:txBody>
          <a:bodyPr lIns="0" tIns="0" rIns="0" bIns="0" rtlCol="0" anchor="t">
            <a:spAutoFit/>
          </a:bodyPr>
          <a:lstStyle/>
          <a:p>
            <a:pPr algn="r">
              <a:lnSpc>
                <a:spcPts val="3850"/>
              </a:lnSpc>
            </a:pPr>
            <a:r>
              <a:rPr lang="en-US" sz="3500" b="1">
                <a:solidFill>
                  <a:srgbClr val="FFFFFF"/>
                </a:solidFill>
                <a:latin typeface="DM Sans Bold"/>
                <a:ea typeface="DM Sans Bold"/>
                <a:cs typeface="DM Sans Bold"/>
                <a:sym typeface="DM Sans Bold"/>
              </a:rPr>
              <a:t>Have any question?</a:t>
            </a:r>
          </a:p>
        </p:txBody>
      </p:sp>
      <p:sp>
        <p:nvSpPr>
          <p:cNvPr id="9" name="Freeform 9"/>
          <p:cNvSpPr/>
          <p:nvPr/>
        </p:nvSpPr>
        <p:spPr>
          <a:xfrm rot="-10800000">
            <a:off x="5623560" y="7673106"/>
            <a:ext cx="3422956" cy="2613894"/>
          </a:xfrm>
          <a:custGeom>
            <a:avLst/>
            <a:gdLst/>
            <a:ahLst/>
            <a:cxnLst/>
            <a:rect l="l" t="t" r="r" b="b"/>
            <a:pathLst>
              <a:path w="3422956" h="2613894">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351" y="-276396"/>
            <a:ext cx="9335351" cy="10839793"/>
            <a:chOff x="0" y="0"/>
            <a:chExt cx="2458693" cy="2854925"/>
          </a:xfrm>
        </p:grpSpPr>
        <p:sp>
          <p:nvSpPr>
            <p:cNvPr id="3" name="Freeform 3"/>
            <p:cNvSpPr/>
            <p:nvPr/>
          </p:nvSpPr>
          <p:spPr>
            <a:xfrm>
              <a:off x="0" y="0"/>
              <a:ext cx="2458693" cy="2854925"/>
            </a:xfrm>
            <a:custGeom>
              <a:avLst/>
              <a:gdLst/>
              <a:ahLst/>
              <a:cxnLst/>
              <a:rect l="l" t="t" r="r" b="b"/>
              <a:pathLst>
                <a:path w="2458693" h="2854925">
                  <a:moveTo>
                    <a:pt x="0" y="0"/>
                  </a:moveTo>
                  <a:lnTo>
                    <a:pt x="2458693" y="0"/>
                  </a:lnTo>
                  <a:lnTo>
                    <a:pt x="2458693" y="2854925"/>
                  </a:lnTo>
                  <a:lnTo>
                    <a:pt x="0" y="2854925"/>
                  </a:lnTo>
                  <a:close/>
                </a:path>
              </a:pathLst>
            </a:custGeom>
            <a:solidFill>
              <a:srgbClr val="BBCBCD"/>
            </a:solidFill>
          </p:spPr>
          <p:txBody>
            <a:bodyPr/>
            <a:lstStyle/>
            <a:p>
              <a:endParaRPr lang="de-DE"/>
            </a:p>
          </p:txBody>
        </p:sp>
        <p:sp>
          <p:nvSpPr>
            <p:cNvPr id="4" name="TextBox 4"/>
            <p:cNvSpPr txBox="1"/>
            <p:nvPr/>
          </p:nvSpPr>
          <p:spPr>
            <a:xfrm>
              <a:off x="0" y="-38100"/>
              <a:ext cx="2458693" cy="2893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961443" y="1028700"/>
            <a:ext cx="7297857" cy="8229600"/>
            <a:chOff x="0" y="0"/>
            <a:chExt cx="9730476" cy="10972800"/>
          </a:xfrm>
        </p:grpSpPr>
        <p:pic>
          <p:nvPicPr>
            <p:cNvPr id="6" name="Picture 6"/>
            <p:cNvPicPr>
              <a:picLocks noChangeAspect="1"/>
            </p:cNvPicPr>
            <p:nvPr/>
          </p:nvPicPr>
          <p:blipFill>
            <a:blip r:embed="rId2"/>
            <a:srcRect l="20204" r="20204"/>
            <a:stretch>
              <a:fillRect/>
            </a:stretch>
          </p:blipFill>
          <p:spPr>
            <a:xfrm>
              <a:off x="0" y="0"/>
              <a:ext cx="9730476" cy="10972800"/>
            </a:xfrm>
            <a:prstGeom prst="rect">
              <a:avLst/>
            </a:prstGeom>
          </p:spPr>
        </p:pic>
      </p:grpSp>
      <p:sp>
        <p:nvSpPr>
          <p:cNvPr id="7" name="TextBox 7"/>
          <p:cNvSpPr txBox="1"/>
          <p:nvPr/>
        </p:nvSpPr>
        <p:spPr>
          <a:xfrm>
            <a:off x="592841" y="668971"/>
            <a:ext cx="8266676" cy="2580005"/>
          </a:xfrm>
          <a:prstGeom prst="rect">
            <a:avLst/>
          </a:prstGeom>
        </p:spPr>
        <p:txBody>
          <a:bodyPr lIns="0" tIns="0" rIns="0" bIns="0" rtlCol="0" anchor="t">
            <a:spAutoFit/>
          </a:bodyPr>
          <a:lstStyle/>
          <a:p>
            <a:pPr algn="ctr">
              <a:lnSpc>
                <a:spcPts val="6699"/>
              </a:lnSpc>
            </a:pPr>
            <a:r>
              <a:rPr lang="en-US" sz="6699">
                <a:solidFill>
                  <a:srgbClr val="211F1C"/>
                </a:solidFill>
                <a:latin typeface="DM Sans"/>
                <a:ea typeface="DM Sans"/>
                <a:cs typeface="DM Sans"/>
                <a:sym typeface="DM Sans"/>
              </a:rPr>
              <a:t>Governance, Leadership &amp; Ownership</a:t>
            </a:r>
          </a:p>
        </p:txBody>
      </p:sp>
      <p:sp>
        <p:nvSpPr>
          <p:cNvPr id="8" name="TextBox 8"/>
          <p:cNvSpPr txBox="1"/>
          <p:nvPr/>
        </p:nvSpPr>
        <p:spPr>
          <a:xfrm>
            <a:off x="592841" y="3847395"/>
            <a:ext cx="7957856" cy="4940300"/>
          </a:xfrm>
          <a:prstGeom prst="rect">
            <a:avLst/>
          </a:prstGeom>
        </p:spPr>
        <p:txBody>
          <a:bodyPr lIns="0" tIns="0" rIns="0" bIns="0" rtlCol="0" anchor="t">
            <a:spAutoFit/>
          </a:bodyPr>
          <a:lstStyle/>
          <a:p>
            <a:pPr algn="just">
              <a:lnSpc>
                <a:spcPts val="4900"/>
              </a:lnSpc>
            </a:pPr>
            <a:r>
              <a:rPr lang="en-US" sz="3500">
                <a:solidFill>
                  <a:srgbClr val="000000"/>
                </a:solidFill>
                <a:latin typeface="DM Sans"/>
                <a:ea typeface="DM Sans"/>
                <a:cs typeface="DM Sans"/>
                <a:sym typeface="DM Sans"/>
              </a:rPr>
              <a:t>This presentation explores how </a:t>
            </a:r>
            <a:r>
              <a:rPr lang="en-US" sz="3500" b="1">
                <a:solidFill>
                  <a:srgbClr val="000000"/>
                </a:solidFill>
                <a:latin typeface="DM Sans Bold"/>
                <a:ea typeface="DM Sans Bold"/>
                <a:cs typeface="DM Sans Bold"/>
                <a:sym typeface="DM Sans Bold"/>
              </a:rPr>
              <a:t>shifting power to communities transforms social innovation.</a:t>
            </a:r>
            <a:r>
              <a:rPr lang="en-US" sz="3500">
                <a:solidFill>
                  <a:srgbClr val="000000"/>
                </a:solidFill>
                <a:latin typeface="DM Sans"/>
                <a:ea typeface="DM Sans"/>
                <a:cs typeface="DM Sans"/>
                <a:sym typeface="DM Sans"/>
              </a:rPr>
              <a:t> We will look at governance models, leadership development, ownership structures, and the ethics of power-sharing, while drawing on case studies and practical strategies.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351" y="-276396"/>
            <a:ext cx="9335351" cy="10839793"/>
            <a:chOff x="0" y="0"/>
            <a:chExt cx="2458693" cy="2854925"/>
          </a:xfrm>
        </p:grpSpPr>
        <p:sp>
          <p:nvSpPr>
            <p:cNvPr id="3" name="Freeform 3"/>
            <p:cNvSpPr/>
            <p:nvPr/>
          </p:nvSpPr>
          <p:spPr>
            <a:xfrm>
              <a:off x="0" y="0"/>
              <a:ext cx="2458693" cy="2854925"/>
            </a:xfrm>
            <a:custGeom>
              <a:avLst/>
              <a:gdLst/>
              <a:ahLst/>
              <a:cxnLst/>
              <a:rect l="l" t="t" r="r" b="b"/>
              <a:pathLst>
                <a:path w="2458693" h="2854925">
                  <a:moveTo>
                    <a:pt x="0" y="0"/>
                  </a:moveTo>
                  <a:lnTo>
                    <a:pt x="2458693" y="0"/>
                  </a:lnTo>
                  <a:lnTo>
                    <a:pt x="2458693" y="2854925"/>
                  </a:lnTo>
                  <a:lnTo>
                    <a:pt x="0" y="2854925"/>
                  </a:lnTo>
                  <a:close/>
                </a:path>
              </a:pathLst>
            </a:custGeom>
            <a:solidFill>
              <a:srgbClr val="BBCBCD"/>
            </a:solidFill>
          </p:spPr>
          <p:txBody>
            <a:bodyPr/>
            <a:lstStyle/>
            <a:p>
              <a:endParaRPr lang="de-DE"/>
            </a:p>
          </p:txBody>
        </p:sp>
        <p:sp>
          <p:nvSpPr>
            <p:cNvPr id="4" name="TextBox 4"/>
            <p:cNvSpPr txBox="1"/>
            <p:nvPr/>
          </p:nvSpPr>
          <p:spPr>
            <a:xfrm>
              <a:off x="0" y="-38100"/>
              <a:ext cx="2458693" cy="2893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961443" y="1028700"/>
            <a:ext cx="7297857" cy="8229600"/>
            <a:chOff x="0" y="0"/>
            <a:chExt cx="9730476" cy="10972800"/>
          </a:xfrm>
        </p:grpSpPr>
        <p:pic>
          <p:nvPicPr>
            <p:cNvPr id="6" name="Picture 6"/>
            <p:cNvPicPr>
              <a:picLocks noChangeAspect="1"/>
            </p:cNvPicPr>
            <p:nvPr/>
          </p:nvPicPr>
          <p:blipFill>
            <a:blip r:embed="rId2"/>
            <a:srcRect l="20440" r="20440"/>
            <a:stretch>
              <a:fillRect/>
            </a:stretch>
          </p:blipFill>
          <p:spPr>
            <a:xfrm>
              <a:off x="0" y="0"/>
              <a:ext cx="9730476" cy="10972800"/>
            </a:xfrm>
            <a:prstGeom prst="rect">
              <a:avLst/>
            </a:prstGeom>
          </p:spPr>
        </p:pic>
      </p:grpSp>
      <p:sp>
        <p:nvSpPr>
          <p:cNvPr id="7" name="TextBox 7"/>
          <p:cNvSpPr txBox="1"/>
          <p:nvPr/>
        </p:nvSpPr>
        <p:spPr>
          <a:xfrm>
            <a:off x="592841" y="640396"/>
            <a:ext cx="8266676" cy="1447165"/>
          </a:xfrm>
          <a:prstGeom prst="rect">
            <a:avLst/>
          </a:prstGeom>
        </p:spPr>
        <p:txBody>
          <a:bodyPr lIns="0" tIns="0" rIns="0" bIns="0" rtlCol="0" anchor="t">
            <a:spAutoFit/>
          </a:bodyPr>
          <a:lstStyle/>
          <a:p>
            <a:pPr algn="ctr">
              <a:lnSpc>
                <a:spcPts val="5600"/>
              </a:lnSpc>
            </a:pPr>
            <a:r>
              <a:rPr lang="en-US" sz="5600">
                <a:solidFill>
                  <a:srgbClr val="211F1C"/>
                </a:solidFill>
                <a:latin typeface="DM Sans"/>
                <a:ea typeface="DM Sans"/>
                <a:cs typeface="DM Sans"/>
                <a:sym typeface="DM Sans"/>
              </a:rPr>
              <a:t>Why Community Power-Building Matters</a:t>
            </a:r>
          </a:p>
        </p:txBody>
      </p:sp>
      <p:sp>
        <p:nvSpPr>
          <p:cNvPr id="8" name="TextBox 8"/>
          <p:cNvSpPr txBox="1"/>
          <p:nvPr/>
        </p:nvSpPr>
        <p:spPr>
          <a:xfrm>
            <a:off x="497397" y="2371065"/>
            <a:ext cx="8362120" cy="7432675"/>
          </a:xfrm>
          <a:prstGeom prst="rect">
            <a:avLst/>
          </a:prstGeom>
        </p:spPr>
        <p:txBody>
          <a:bodyPr lIns="0" tIns="0" rIns="0" bIns="0" rtlCol="0" anchor="t">
            <a:spAutoFit/>
          </a:bodyPr>
          <a:lstStyle/>
          <a:p>
            <a:pPr marL="539749" lvl="1" indent="-269875" algn="just">
              <a:lnSpc>
                <a:spcPts val="3499"/>
              </a:lnSpc>
              <a:buFont typeface="Arial"/>
              <a:buChar char="•"/>
            </a:pPr>
            <a:r>
              <a:rPr lang="en-US" sz="2499">
                <a:solidFill>
                  <a:srgbClr val="000000"/>
                </a:solidFill>
                <a:latin typeface="DM Sans"/>
                <a:ea typeface="DM Sans"/>
                <a:cs typeface="DM Sans"/>
                <a:sym typeface="DM Sans"/>
              </a:rPr>
              <a:t>Social innovation often fails when decision-making power remains concentrated in external institutions or organizations. </a:t>
            </a:r>
            <a:r>
              <a:rPr lang="en-US" sz="2499" b="1">
                <a:solidFill>
                  <a:srgbClr val="000000"/>
                </a:solidFill>
                <a:latin typeface="DM Sans Bold"/>
                <a:ea typeface="DM Sans Bold"/>
                <a:cs typeface="DM Sans Bold"/>
                <a:sym typeface="DM Sans Bold"/>
              </a:rPr>
              <a:t>Without community ownership, initiatives risk being temporary and ineffective</a:t>
            </a:r>
            <a:r>
              <a:rPr lang="en-US" sz="2499">
                <a:solidFill>
                  <a:srgbClr val="000000"/>
                </a:solidFill>
                <a:latin typeface="DM Sans"/>
                <a:ea typeface="DM Sans"/>
                <a:cs typeface="DM Sans"/>
                <a:sym typeface="DM Sans"/>
              </a:rPr>
              <a:t>.</a:t>
            </a:r>
          </a:p>
          <a:p>
            <a:pPr algn="just">
              <a:lnSpc>
                <a:spcPts val="3499"/>
              </a:lnSpc>
            </a:pPr>
            <a:endParaRPr lang="en-US" sz="2499">
              <a:solidFill>
                <a:srgbClr val="000000"/>
              </a:solidFill>
              <a:latin typeface="DM Sans"/>
              <a:ea typeface="DM Sans"/>
              <a:cs typeface="DM Sans"/>
              <a:sym typeface="DM Sans"/>
            </a:endParaRPr>
          </a:p>
          <a:p>
            <a:pPr marL="539749" lvl="1" indent="-269875" algn="just">
              <a:lnSpc>
                <a:spcPts val="3499"/>
              </a:lnSpc>
              <a:buFont typeface="Arial"/>
              <a:buChar char="•"/>
            </a:pPr>
            <a:r>
              <a:rPr lang="en-US" sz="2499">
                <a:solidFill>
                  <a:srgbClr val="000000"/>
                </a:solidFill>
                <a:latin typeface="DM Sans"/>
                <a:ea typeface="DM Sans"/>
                <a:cs typeface="DM Sans"/>
                <a:sym typeface="DM Sans"/>
              </a:rPr>
              <a:t>Building power ensures that communities are not only participants but </a:t>
            </a:r>
            <a:r>
              <a:rPr lang="en-US" sz="2499" b="1">
                <a:solidFill>
                  <a:srgbClr val="000000"/>
                </a:solidFill>
                <a:latin typeface="DM Sans Bold"/>
                <a:ea typeface="DM Sans Bold"/>
                <a:cs typeface="DM Sans Bold"/>
                <a:sym typeface="DM Sans Bold"/>
              </a:rPr>
              <a:t>active decision-makers</a:t>
            </a:r>
            <a:r>
              <a:rPr lang="en-US" sz="2499">
                <a:solidFill>
                  <a:srgbClr val="000000"/>
                </a:solidFill>
                <a:latin typeface="DM Sans"/>
                <a:ea typeface="DM Sans"/>
                <a:cs typeface="DM Sans"/>
                <a:sym typeface="DM Sans"/>
              </a:rPr>
              <a:t>, strengthening both legitimacy and trust.</a:t>
            </a:r>
          </a:p>
          <a:p>
            <a:pPr algn="just">
              <a:lnSpc>
                <a:spcPts val="3499"/>
              </a:lnSpc>
            </a:pPr>
            <a:endParaRPr lang="en-US" sz="2499">
              <a:solidFill>
                <a:srgbClr val="000000"/>
              </a:solidFill>
              <a:latin typeface="DM Sans"/>
              <a:ea typeface="DM Sans"/>
              <a:cs typeface="DM Sans"/>
              <a:sym typeface="DM Sans"/>
            </a:endParaRPr>
          </a:p>
          <a:p>
            <a:pPr marL="539749" lvl="1" indent="-269875" algn="just">
              <a:lnSpc>
                <a:spcPts val="3499"/>
              </a:lnSpc>
              <a:buFont typeface="Arial"/>
              <a:buChar char="•"/>
            </a:pPr>
            <a:r>
              <a:rPr lang="en-US" sz="2499">
                <a:solidFill>
                  <a:srgbClr val="000000"/>
                </a:solidFill>
                <a:latin typeface="DM Sans"/>
                <a:ea typeface="DM Sans"/>
                <a:cs typeface="DM Sans"/>
                <a:sym typeface="DM Sans"/>
              </a:rPr>
              <a:t>Long-lasting governance structures give resilience, allowing communities to continue shaping change long after funding cycles end.</a:t>
            </a:r>
          </a:p>
          <a:p>
            <a:pPr marL="539749" lvl="1" indent="-269875" algn="just">
              <a:lnSpc>
                <a:spcPts val="3499"/>
              </a:lnSpc>
              <a:buFont typeface="Arial"/>
              <a:buChar char="•"/>
            </a:pPr>
            <a:endParaRPr lang="en-US" sz="2499">
              <a:solidFill>
                <a:srgbClr val="000000"/>
              </a:solidFill>
              <a:latin typeface="DM Sans"/>
              <a:ea typeface="DM Sans"/>
              <a:cs typeface="DM Sans"/>
              <a:sym typeface="DM Sans"/>
            </a:endParaRPr>
          </a:p>
          <a:p>
            <a:pPr marL="539749" lvl="1" indent="-269875" algn="just">
              <a:lnSpc>
                <a:spcPts val="3499"/>
              </a:lnSpc>
              <a:buFont typeface="Arial"/>
              <a:buChar char="•"/>
            </a:pPr>
            <a:r>
              <a:rPr lang="en-US" sz="2499">
                <a:solidFill>
                  <a:srgbClr val="000000"/>
                </a:solidFill>
                <a:latin typeface="DM Sans"/>
                <a:ea typeface="DM Sans"/>
                <a:cs typeface="DM Sans"/>
                <a:sym typeface="DM Sans"/>
              </a:rPr>
              <a:t>Empowered communities cultivate the skills, confidence, and collective energy needed to address both current and future challenges.</a:t>
            </a:r>
          </a:p>
          <a:p>
            <a:pPr algn="just">
              <a:lnSpc>
                <a:spcPts val="3499"/>
              </a:lnSpc>
            </a:pPr>
            <a:endParaRPr lang="en-US" sz="2499">
              <a:solidFill>
                <a:srgbClr val="000000"/>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75381" y="738899"/>
            <a:ext cx="5873896" cy="3304025"/>
            <a:chOff x="0" y="0"/>
            <a:chExt cx="11289030" cy="6350000"/>
          </a:xfrm>
        </p:grpSpPr>
        <p:sp>
          <p:nvSpPr>
            <p:cNvPr id="3" name="Freeform 3"/>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2"/>
              <a:stretch>
                <a:fillRect t="-9205" b="-9205"/>
              </a:stretch>
            </a:blipFill>
          </p:spPr>
          <p:txBody>
            <a:bodyPr/>
            <a:lstStyle/>
            <a:p>
              <a:endParaRPr lang="de-DE"/>
            </a:p>
          </p:txBody>
        </p:sp>
      </p:grpSp>
      <p:sp>
        <p:nvSpPr>
          <p:cNvPr id="4" name="Freeform 4"/>
          <p:cNvSpPr/>
          <p:nvPr/>
        </p:nvSpPr>
        <p:spPr>
          <a:xfrm>
            <a:off x="0" y="-135423"/>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5" name="Group 5"/>
          <p:cNvGrpSpPr/>
          <p:nvPr/>
        </p:nvGrpSpPr>
        <p:grpSpPr>
          <a:xfrm>
            <a:off x="11049277" y="244565"/>
            <a:ext cx="6474927" cy="6945629"/>
            <a:chOff x="0" y="0"/>
            <a:chExt cx="8633236" cy="9260839"/>
          </a:xfrm>
        </p:grpSpPr>
        <p:sp>
          <p:nvSpPr>
            <p:cNvPr id="6" name="TextBox 6"/>
            <p:cNvSpPr txBox="1"/>
            <p:nvPr/>
          </p:nvSpPr>
          <p:spPr>
            <a:xfrm>
              <a:off x="0" y="-47625"/>
              <a:ext cx="8633236" cy="503131"/>
            </a:xfrm>
            <a:prstGeom prst="rect">
              <a:avLst/>
            </a:prstGeom>
          </p:spPr>
          <p:txBody>
            <a:bodyPr lIns="0" tIns="0" rIns="0" bIns="0" rtlCol="0" anchor="t">
              <a:spAutoFit/>
            </a:bodyPr>
            <a:lstStyle/>
            <a:p>
              <a:pPr algn="just">
                <a:lnSpc>
                  <a:spcPts val="3220"/>
                </a:lnSpc>
              </a:pPr>
              <a:endParaRPr/>
            </a:p>
          </p:txBody>
        </p:sp>
        <p:sp>
          <p:nvSpPr>
            <p:cNvPr id="7" name="TextBox 7"/>
            <p:cNvSpPr txBox="1"/>
            <p:nvPr/>
          </p:nvSpPr>
          <p:spPr>
            <a:xfrm>
              <a:off x="0" y="534881"/>
              <a:ext cx="8633236" cy="8725959"/>
            </a:xfrm>
            <a:prstGeom prst="rect">
              <a:avLst/>
            </a:prstGeom>
          </p:spPr>
          <p:txBody>
            <a:bodyPr lIns="0" tIns="0" rIns="0" bIns="0" rtlCol="0" anchor="t">
              <a:spAutoFit/>
            </a:bodyPr>
            <a:lstStyle/>
            <a:p>
              <a:pPr marL="539748" lvl="1" indent="-269874" algn="just">
                <a:lnSpc>
                  <a:spcPts val="3499"/>
                </a:lnSpc>
                <a:buFont typeface="Arial"/>
                <a:buChar char="•"/>
              </a:pPr>
              <a:r>
                <a:rPr lang="en-US" sz="2499">
                  <a:solidFill>
                    <a:srgbClr val="737373"/>
                  </a:solidFill>
                  <a:latin typeface="DM Sans"/>
                  <a:ea typeface="DM Sans"/>
                  <a:cs typeface="DM Sans"/>
                  <a:sym typeface="DM Sans"/>
                </a:rPr>
                <a:t>Innovation </a:t>
              </a:r>
              <a:r>
                <a:rPr lang="en-US" sz="2499" b="1">
                  <a:solidFill>
                    <a:srgbClr val="737373"/>
                  </a:solidFill>
                  <a:latin typeface="DM Sans Bold"/>
                  <a:ea typeface="DM Sans Bold"/>
                  <a:cs typeface="DM Sans Bold"/>
                  <a:sym typeface="DM Sans Bold"/>
                </a:rPr>
                <a:t>without power transfer </a:t>
              </a:r>
              <a:r>
                <a:rPr lang="en-US" sz="2499">
                  <a:solidFill>
                    <a:srgbClr val="737373"/>
                  </a:solidFill>
                  <a:latin typeface="DM Sans"/>
                  <a:ea typeface="DM Sans"/>
                  <a:cs typeface="DM Sans"/>
                  <a:sym typeface="DM Sans"/>
                </a:rPr>
                <a:t> creates extractive programs, where communities are treated as subjects rather than partners.</a:t>
              </a:r>
            </a:p>
            <a:p>
              <a:pPr algn="just">
                <a:lnSpc>
                  <a:spcPts val="3499"/>
                </a:lnSpc>
              </a:pPr>
              <a:endParaRPr lang="en-US" sz="2499">
                <a:solidFill>
                  <a:srgbClr val="737373"/>
                </a:solidFill>
                <a:latin typeface="DM Sans"/>
                <a:ea typeface="DM Sans"/>
                <a:cs typeface="DM Sans"/>
                <a:sym typeface="DM Sans"/>
              </a:endParaRPr>
            </a:p>
            <a:p>
              <a:pPr marL="539748" lvl="1" indent="-269874" algn="just">
                <a:lnSpc>
                  <a:spcPts val="3499"/>
                </a:lnSpc>
                <a:buFont typeface="Arial"/>
                <a:buChar char="•"/>
              </a:pPr>
              <a:r>
                <a:rPr lang="en-US" sz="2499">
                  <a:solidFill>
                    <a:srgbClr val="737373"/>
                  </a:solidFill>
                  <a:latin typeface="DM Sans"/>
                  <a:ea typeface="DM Sans"/>
                  <a:cs typeface="DM Sans"/>
                  <a:sym typeface="DM Sans"/>
                </a:rPr>
                <a:t>Real innovation </a:t>
              </a:r>
              <a:r>
                <a:rPr lang="en-US" sz="2499" b="1">
                  <a:solidFill>
                    <a:srgbClr val="737373"/>
                  </a:solidFill>
                  <a:latin typeface="DM Sans Bold"/>
                  <a:ea typeface="DM Sans Bold"/>
                  <a:cs typeface="DM Sans Bold"/>
                  <a:sym typeface="DM Sans Bold"/>
                </a:rPr>
                <a:t>redistributes decision rights</a:t>
              </a:r>
              <a:r>
                <a:rPr lang="en-US" sz="2499">
                  <a:solidFill>
                    <a:srgbClr val="737373"/>
                  </a:solidFill>
                  <a:latin typeface="DM Sans"/>
                  <a:ea typeface="DM Sans"/>
                  <a:cs typeface="DM Sans"/>
                  <a:sym typeface="DM Sans"/>
                </a:rPr>
                <a:t>, positioning communities as co-creators instead of passive recipients.</a:t>
              </a:r>
            </a:p>
            <a:p>
              <a:pPr algn="just">
                <a:lnSpc>
                  <a:spcPts val="3499"/>
                </a:lnSpc>
              </a:pPr>
              <a:endParaRPr lang="en-US" sz="2499">
                <a:solidFill>
                  <a:srgbClr val="737373"/>
                </a:solidFill>
                <a:latin typeface="DM Sans"/>
                <a:ea typeface="DM Sans"/>
                <a:cs typeface="DM Sans"/>
                <a:sym typeface="DM Sans"/>
              </a:endParaRPr>
            </a:p>
            <a:p>
              <a:pPr marL="539748" lvl="1" indent="-269874" algn="just">
                <a:lnSpc>
                  <a:spcPts val="3499"/>
                </a:lnSpc>
                <a:buFont typeface="Arial"/>
                <a:buChar char="•"/>
              </a:pPr>
              <a:r>
                <a:rPr lang="en-US" sz="2499">
                  <a:solidFill>
                    <a:srgbClr val="737373"/>
                  </a:solidFill>
                  <a:latin typeface="DM Sans"/>
                  <a:ea typeface="DM Sans"/>
                  <a:cs typeface="DM Sans"/>
                  <a:sym typeface="DM Sans"/>
                </a:rPr>
                <a:t>Sustainable change depends on </a:t>
              </a:r>
              <a:r>
                <a:rPr lang="en-US" sz="2499" b="1">
                  <a:solidFill>
                    <a:srgbClr val="737373"/>
                  </a:solidFill>
                  <a:latin typeface="DM Sans Bold"/>
                  <a:ea typeface="DM Sans Bold"/>
                  <a:cs typeface="DM Sans Bold"/>
                  <a:sym typeface="DM Sans Bold"/>
                </a:rPr>
                <a:t>embedding local ownership </a:t>
              </a:r>
              <a:r>
                <a:rPr lang="en-US" sz="2499">
                  <a:solidFill>
                    <a:srgbClr val="737373"/>
                  </a:solidFill>
                  <a:latin typeface="DM Sans"/>
                  <a:ea typeface="DM Sans"/>
                  <a:cs typeface="DM Sans"/>
                  <a:sym typeface="DM Sans"/>
                </a:rPr>
                <a:t>at every stage.</a:t>
              </a:r>
            </a:p>
            <a:p>
              <a:pPr algn="just">
                <a:lnSpc>
                  <a:spcPts val="3499"/>
                </a:lnSpc>
              </a:pPr>
              <a:endParaRPr lang="en-US" sz="2499">
                <a:solidFill>
                  <a:srgbClr val="737373"/>
                </a:solidFill>
                <a:latin typeface="DM Sans"/>
                <a:ea typeface="DM Sans"/>
                <a:cs typeface="DM Sans"/>
                <a:sym typeface="DM Sans"/>
              </a:endParaRPr>
            </a:p>
            <a:p>
              <a:pPr algn="just">
                <a:lnSpc>
                  <a:spcPts val="3499"/>
                </a:lnSpc>
              </a:pPr>
              <a:endParaRPr lang="en-US" sz="2499">
                <a:solidFill>
                  <a:srgbClr val="737373"/>
                </a:solidFill>
                <a:latin typeface="DM Sans"/>
                <a:ea typeface="DM Sans"/>
                <a:cs typeface="DM Sans"/>
                <a:sym typeface="DM Sans"/>
              </a:endParaRPr>
            </a:p>
            <a:p>
              <a:pPr algn="just">
                <a:lnSpc>
                  <a:spcPts val="3499"/>
                </a:lnSpc>
              </a:pPr>
              <a:endParaRPr lang="en-US" sz="2499">
                <a:solidFill>
                  <a:srgbClr val="737373"/>
                </a:solidFill>
                <a:latin typeface="DM Sans"/>
                <a:ea typeface="DM Sans"/>
                <a:cs typeface="DM Sans"/>
                <a:sym typeface="DM Sans"/>
              </a:endParaRPr>
            </a:p>
          </p:txBody>
        </p:sp>
      </p:grpSp>
      <p:sp>
        <p:nvSpPr>
          <p:cNvPr id="8" name="TextBox 8"/>
          <p:cNvSpPr txBox="1"/>
          <p:nvPr/>
        </p:nvSpPr>
        <p:spPr>
          <a:xfrm>
            <a:off x="3205173" y="6584951"/>
            <a:ext cx="14054127" cy="1576070"/>
          </a:xfrm>
          <a:prstGeom prst="rect">
            <a:avLst/>
          </a:prstGeom>
        </p:spPr>
        <p:txBody>
          <a:bodyPr lIns="0" tIns="0" rIns="0" bIns="0" rtlCol="0" anchor="t">
            <a:spAutoFit/>
          </a:bodyPr>
          <a:lstStyle/>
          <a:p>
            <a:pPr algn="l">
              <a:lnSpc>
                <a:spcPts val="6160"/>
              </a:lnSpc>
            </a:pPr>
            <a:r>
              <a:rPr lang="en-US" sz="5600" b="1" spc="-280">
                <a:solidFill>
                  <a:srgbClr val="737373"/>
                </a:solidFill>
                <a:latin typeface="DM Sans Bold"/>
                <a:ea typeface="DM Sans Bold"/>
                <a:cs typeface="DM Sans Bold"/>
                <a:sym typeface="DM Sans Bold"/>
              </a:rPr>
              <a:t>Social Innovation Requires Power Shifts</a:t>
            </a:r>
          </a:p>
          <a:p>
            <a:pPr algn="l">
              <a:lnSpc>
                <a:spcPts val="6160"/>
              </a:lnSpc>
            </a:pPr>
            <a:endParaRPr lang="en-US" sz="5600" b="1" spc="-280">
              <a:solidFill>
                <a:srgbClr val="737373"/>
              </a:solidFill>
              <a:latin typeface="DM Sans Bold"/>
              <a:ea typeface="DM Sans Bold"/>
              <a:cs typeface="DM Sans Bold"/>
              <a:sym typeface="DM Sans Bold"/>
            </a:endParaRPr>
          </a:p>
        </p:txBody>
      </p:sp>
      <p:grpSp>
        <p:nvGrpSpPr>
          <p:cNvPr id="9" name="Group 9"/>
          <p:cNvGrpSpPr/>
          <p:nvPr/>
        </p:nvGrpSpPr>
        <p:grpSpPr>
          <a:xfrm>
            <a:off x="1028700" y="8161021"/>
            <a:ext cx="17069461" cy="2125979"/>
            <a:chOff x="0" y="0"/>
            <a:chExt cx="22759281" cy="2834639"/>
          </a:xfrm>
        </p:grpSpPr>
        <p:sp>
          <p:nvSpPr>
            <p:cNvPr id="10" name="TextBox 10"/>
            <p:cNvSpPr txBox="1"/>
            <p:nvPr/>
          </p:nvSpPr>
          <p:spPr>
            <a:xfrm>
              <a:off x="0" y="-47625"/>
              <a:ext cx="22759281" cy="503131"/>
            </a:xfrm>
            <a:prstGeom prst="rect">
              <a:avLst/>
            </a:prstGeom>
          </p:spPr>
          <p:txBody>
            <a:bodyPr lIns="0" tIns="0" rIns="0" bIns="0" rtlCol="0" anchor="t">
              <a:spAutoFit/>
            </a:bodyPr>
            <a:lstStyle/>
            <a:p>
              <a:pPr algn="just">
                <a:lnSpc>
                  <a:spcPts val="3220"/>
                </a:lnSpc>
              </a:pPr>
              <a:endParaRPr/>
            </a:p>
          </p:txBody>
        </p:sp>
        <p:sp>
          <p:nvSpPr>
            <p:cNvPr id="11" name="TextBox 11"/>
            <p:cNvSpPr txBox="1"/>
            <p:nvPr/>
          </p:nvSpPr>
          <p:spPr>
            <a:xfrm>
              <a:off x="0" y="534881"/>
              <a:ext cx="22759281" cy="2299759"/>
            </a:xfrm>
            <a:prstGeom prst="rect">
              <a:avLst/>
            </a:prstGeom>
          </p:spPr>
          <p:txBody>
            <a:bodyPr lIns="0" tIns="0" rIns="0" bIns="0" rtlCol="0" anchor="t">
              <a:spAutoFit/>
            </a:bodyPr>
            <a:lstStyle/>
            <a:p>
              <a:pPr algn="just">
                <a:lnSpc>
                  <a:spcPts val="3499"/>
                </a:lnSpc>
              </a:pPr>
              <a:r>
                <a:rPr lang="en-US" sz="2499">
                  <a:solidFill>
                    <a:srgbClr val="737373"/>
                  </a:solidFill>
                  <a:latin typeface="DM Sans"/>
                  <a:ea typeface="DM Sans"/>
                  <a:cs typeface="DM Sans"/>
                  <a:sym typeface="DM Sans"/>
                </a:rPr>
                <a:t>When innovation is carried out without structural shifts in decision-making, it risks reinforcing inequities rather than dismantling them. Programs might achieve measurable outputs, but they rarely transform systems. Lasting social innovation must transfer power alongside resources, ensuring communities drive the process as well as the outcomes.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TextBox 4"/>
          <p:cNvSpPr txBox="1"/>
          <p:nvPr/>
        </p:nvSpPr>
        <p:spPr>
          <a:xfrm>
            <a:off x="686379" y="631190"/>
            <a:ext cx="7972191" cy="3017520"/>
          </a:xfrm>
          <a:prstGeom prst="rect">
            <a:avLst/>
          </a:prstGeom>
        </p:spPr>
        <p:txBody>
          <a:bodyPr lIns="0" tIns="0" rIns="0" bIns="0" rtlCol="0" anchor="t">
            <a:spAutoFit/>
          </a:bodyPr>
          <a:lstStyle/>
          <a:p>
            <a:pPr algn="l">
              <a:lnSpc>
                <a:spcPts val="7800"/>
              </a:lnSpc>
            </a:pPr>
            <a:r>
              <a:rPr lang="en-US" sz="7800">
                <a:solidFill>
                  <a:srgbClr val="737373"/>
                </a:solidFill>
                <a:latin typeface="DM Sans"/>
                <a:ea typeface="DM Sans"/>
                <a:cs typeface="DM Sans"/>
                <a:sym typeface="DM Sans"/>
              </a:rPr>
              <a:t>What is community-power building</a:t>
            </a:r>
          </a:p>
        </p:txBody>
      </p:sp>
      <p:sp>
        <p:nvSpPr>
          <p:cNvPr id="5" name="TextBox 5"/>
          <p:cNvSpPr txBox="1"/>
          <p:nvPr/>
        </p:nvSpPr>
        <p:spPr>
          <a:xfrm>
            <a:off x="9606457" y="387899"/>
            <a:ext cx="8055271" cy="8356600"/>
          </a:xfrm>
          <a:prstGeom prst="rect">
            <a:avLst/>
          </a:prstGeom>
        </p:spPr>
        <p:txBody>
          <a:bodyPr lIns="0" tIns="0" rIns="0" bIns="0" rtlCol="0" anchor="t">
            <a:spAutoFit/>
          </a:bodyPr>
          <a:lstStyle/>
          <a:p>
            <a:pPr algn="just">
              <a:lnSpc>
                <a:spcPts val="3500"/>
              </a:lnSpc>
            </a:pPr>
            <a:r>
              <a:rPr lang="en-US" sz="3500">
                <a:solidFill>
                  <a:srgbClr val="504C44"/>
                </a:solidFill>
                <a:latin typeface="DM Sans"/>
                <a:ea typeface="DM Sans"/>
                <a:cs typeface="DM Sans"/>
                <a:sym typeface="DM Sans"/>
              </a:rPr>
              <a:t>Community power-building is the </a:t>
            </a:r>
            <a:r>
              <a:rPr lang="en-US" sz="3500" b="1">
                <a:solidFill>
                  <a:srgbClr val="504C44"/>
                </a:solidFill>
                <a:latin typeface="DM Sans Bold"/>
                <a:ea typeface="DM Sans Bold"/>
                <a:cs typeface="DM Sans Bold"/>
                <a:sym typeface="DM Sans Bold"/>
              </a:rPr>
              <a:t>practice of shifting authority</a:t>
            </a:r>
            <a:r>
              <a:rPr lang="en-US" sz="3500">
                <a:solidFill>
                  <a:srgbClr val="504C44"/>
                </a:solidFill>
                <a:latin typeface="DM Sans"/>
                <a:ea typeface="DM Sans"/>
                <a:cs typeface="DM Sans"/>
                <a:sym typeface="DM Sans"/>
              </a:rPr>
              <a:t> to those who are most directly affected. Instead of institutions prescribing solutions, residents define the problems, design the responses, and govern the structures that carry them forward. </a:t>
            </a:r>
          </a:p>
          <a:p>
            <a:pPr algn="just">
              <a:lnSpc>
                <a:spcPts val="3500"/>
              </a:lnSpc>
            </a:pPr>
            <a:endParaRPr lang="en-US" sz="3500">
              <a:solidFill>
                <a:srgbClr val="504C44"/>
              </a:solidFill>
              <a:latin typeface="DM Sans"/>
              <a:ea typeface="DM Sans"/>
              <a:cs typeface="DM Sans"/>
              <a:sym typeface="DM Sans"/>
            </a:endParaRPr>
          </a:p>
          <a:p>
            <a:pPr algn="just">
              <a:lnSpc>
                <a:spcPts val="3500"/>
              </a:lnSpc>
            </a:pPr>
            <a:r>
              <a:rPr lang="en-US" sz="3500">
                <a:solidFill>
                  <a:srgbClr val="504C44"/>
                </a:solidFill>
                <a:latin typeface="DM Sans"/>
                <a:ea typeface="DM Sans"/>
                <a:cs typeface="DM Sans"/>
                <a:sym typeface="DM Sans"/>
              </a:rPr>
              <a:t>This </a:t>
            </a:r>
            <a:r>
              <a:rPr lang="en-US" sz="3500" b="1">
                <a:solidFill>
                  <a:srgbClr val="504C44"/>
                </a:solidFill>
                <a:latin typeface="DM Sans Bold"/>
                <a:ea typeface="DM Sans Bold"/>
                <a:cs typeface="DM Sans Bold"/>
                <a:sym typeface="DM Sans Bold"/>
              </a:rPr>
              <a:t>creates ownership</a:t>
            </a:r>
            <a:r>
              <a:rPr lang="en-US" sz="3500">
                <a:solidFill>
                  <a:srgbClr val="504C44"/>
                </a:solidFill>
                <a:latin typeface="DM Sans"/>
                <a:ea typeface="DM Sans"/>
                <a:cs typeface="DM Sans"/>
                <a:sym typeface="DM Sans"/>
              </a:rPr>
              <a:t> of both resources and outcomes, ensuring social innovation is not imposed from the outside but emerges from within.</a:t>
            </a:r>
          </a:p>
          <a:p>
            <a:pPr algn="just">
              <a:lnSpc>
                <a:spcPts val="3500"/>
              </a:lnSpc>
            </a:pPr>
            <a:endParaRPr lang="en-US" sz="3500">
              <a:solidFill>
                <a:srgbClr val="504C44"/>
              </a:solidFill>
              <a:latin typeface="DM Sans"/>
              <a:ea typeface="DM Sans"/>
              <a:cs typeface="DM Sans"/>
              <a:sym typeface="DM Sans"/>
            </a:endParaRPr>
          </a:p>
          <a:p>
            <a:pPr algn="just">
              <a:lnSpc>
                <a:spcPts val="3500"/>
              </a:lnSpc>
            </a:pPr>
            <a:r>
              <a:rPr lang="en-US" sz="3500">
                <a:solidFill>
                  <a:srgbClr val="504C44"/>
                </a:solidFill>
                <a:latin typeface="DM Sans"/>
                <a:ea typeface="DM Sans"/>
                <a:cs typeface="DM Sans"/>
                <a:sym typeface="DM Sans"/>
              </a:rPr>
              <a:t>By rooting innovation in lived experience, communities create solutions that are culturally grounded, more relevant, and sustainable.</a:t>
            </a:r>
          </a:p>
          <a:p>
            <a:pPr algn="l">
              <a:lnSpc>
                <a:spcPts val="3500"/>
              </a:lnSpc>
            </a:pPr>
            <a:endParaRPr lang="en-US" sz="3500">
              <a:solidFill>
                <a:srgbClr val="504C44"/>
              </a:solidFill>
              <a:latin typeface="DM Sans"/>
              <a:ea typeface="DM Sans"/>
              <a:cs typeface="DM Sans"/>
              <a:sym typeface="DM Sans"/>
            </a:endParaRPr>
          </a:p>
        </p:txBody>
      </p:sp>
      <p:sp>
        <p:nvSpPr>
          <p:cNvPr id="6" name="Freeform 6"/>
          <p:cNvSpPr/>
          <p:nvPr/>
        </p:nvSpPr>
        <p:spPr>
          <a:xfrm>
            <a:off x="686379" y="3853290"/>
            <a:ext cx="7172107" cy="5805500"/>
          </a:xfrm>
          <a:custGeom>
            <a:avLst/>
            <a:gdLst/>
            <a:ahLst/>
            <a:cxnLst/>
            <a:rect l="l" t="t" r="r" b="b"/>
            <a:pathLst>
              <a:path w="7172107" h="5805500">
                <a:moveTo>
                  <a:pt x="0" y="0"/>
                </a:moveTo>
                <a:lnTo>
                  <a:pt x="7172107" y="0"/>
                </a:lnTo>
                <a:lnTo>
                  <a:pt x="7172107" y="5805500"/>
                </a:lnTo>
                <a:lnTo>
                  <a:pt x="0" y="5805500"/>
                </a:lnTo>
                <a:lnTo>
                  <a:pt x="0" y="0"/>
                </a:lnTo>
                <a:close/>
              </a:path>
            </a:pathLst>
          </a:custGeom>
          <a:blipFill>
            <a:blip r:embed="rId2"/>
            <a:stretch>
              <a:fillRect t="-8745" b="-14829"/>
            </a:stretch>
          </a:blipFill>
        </p:spPr>
        <p:txBody>
          <a:bodyPr/>
          <a:lstStyle/>
          <a:p>
            <a:endParaRPr 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sp>
        <p:nvSpPr>
          <p:cNvPr id="4" name="Freeform 4"/>
          <p:cNvSpPr/>
          <p:nvPr/>
        </p:nvSpPr>
        <p:spPr>
          <a:xfrm>
            <a:off x="744731" y="3468538"/>
            <a:ext cx="6968737" cy="6266580"/>
          </a:xfrm>
          <a:custGeom>
            <a:avLst/>
            <a:gdLst/>
            <a:ahLst/>
            <a:cxnLst/>
            <a:rect l="l" t="t" r="r" b="b"/>
            <a:pathLst>
              <a:path w="6968737" h="6266580">
                <a:moveTo>
                  <a:pt x="0" y="0"/>
                </a:moveTo>
                <a:lnTo>
                  <a:pt x="6968738" y="0"/>
                </a:lnTo>
                <a:lnTo>
                  <a:pt x="6968738" y="6266580"/>
                </a:lnTo>
                <a:lnTo>
                  <a:pt x="0" y="6266580"/>
                </a:lnTo>
                <a:lnTo>
                  <a:pt x="0" y="0"/>
                </a:lnTo>
                <a:close/>
              </a:path>
            </a:pathLst>
          </a:custGeom>
          <a:blipFill>
            <a:blip r:embed="rId2"/>
            <a:stretch>
              <a:fillRect t="-33403" b="-33403"/>
            </a:stretch>
          </a:blipFill>
        </p:spPr>
        <p:txBody>
          <a:bodyPr/>
          <a:lstStyle/>
          <a:p>
            <a:endParaRPr lang="de-DE"/>
          </a:p>
        </p:txBody>
      </p:sp>
      <p:sp>
        <p:nvSpPr>
          <p:cNvPr id="5" name="TextBox 5"/>
          <p:cNvSpPr txBox="1"/>
          <p:nvPr/>
        </p:nvSpPr>
        <p:spPr>
          <a:xfrm>
            <a:off x="465626" y="927812"/>
            <a:ext cx="8678374" cy="2026920"/>
          </a:xfrm>
          <a:prstGeom prst="rect">
            <a:avLst/>
          </a:prstGeom>
        </p:spPr>
        <p:txBody>
          <a:bodyPr lIns="0" tIns="0" rIns="0" bIns="0" rtlCol="0" anchor="t">
            <a:spAutoFit/>
          </a:bodyPr>
          <a:lstStyle/>
          <a:p>
            <a:pPr algn="l">
              <a:lnSpc>
                <a:spcPts val="7800"/>
              </a:lnSpc>
            </a:pPr>
            <a:r>
              <a:rPr lang="en-US" sz="7800">
                <a:solidFill>
                  <a:srgbClr val="737373"/>
                </a:solidFill>
                <a:latin typeface="DM Sans"/>
                <a:ea typeface="DM Sans"/>
                <a:cs typeface="DM Sans"/>
                <a:sym typeface="DM Sans"/>
              </a:rPr>
              <a:t>Program delivery vs. power-building</a:t>
            </a:r>
          </a:p>
        </p:txBody>
      </p:sp>
      <p:sp>
        <p:nvSpPr>
          <p:cNvPr id="6" name="TextBox 6"/>
          <p:cNvSpPr txBox="1"/>
          <p:nvPr/>
        </p:nvSpPr>
        <p:spPr>
          <a:xfrm>
            <a:off x="9429854" y="613487"/>
            <a:ext cx="8055271" cy="9671050"/>
          </a:xfrm>
          <a:prstGeom prst="rect">
            <a:avLst/>
          </a:prstGeom>
        </p:spPr>
        <p:txBody>
          <a:bodyPr lIns="0" tIns="0" rIns="0" bIns="0" rtlCol="0" anchor="t">
            <a:spAutoFit/>
          </a:bodyPr>
          <a:lstStyle/>
          <a:p>
            <a:pPr marL="755651" lvl="1" indent="-377825" algn="just">
              <a:lnSpc>
                <a:spcPts val="3500"/>
              </a:lnSpc>
              <a:buFont typeface="Arial"/>
              <a:buChar char="•"/>
            </a:pPr>
            <a:r>
              <a:rPr lang="en-US" sz="3500" b="1">
                <a:solidFill>
                  <a:srgbClr val="504C44"/>
                </a:solidFill>
                <a:latin typeface="DM Sans Bold"/>
                <a:ea typeface="DM Sans Bold"/>
                <a:cs typeface="DM Sans Bold"/>
                <a:sym typeface="DM Sans Bold"/>
              </a:rPr>
              <a:t>Clients vs. co-owners</a:t>
            </a:r>
            <a:r>
              <a:rPr lang="en-US" sz="3500">
                <a:solidFill>
                  <a:srgbClr val="504C44"/>
                </a:solidFill>
                <a:latin typeface="DM Sans"/>
                <a:ea typeface="DM Sans"/>
                <a:cs typeface="DM Sans"/>
                <a:sym typeface="DM Sans"/>
              </a:rPr>
              <a:t>: Traditional service delivery treats residents as clients, while power-building positions them as co-owners of solutions.</a:t>
            </a:r>
          </a:p>
          <a:p>
            <a:pPr marL="755651" lvl="1" indent="-377825" algn="just">
              <a:lnSpc>
                <a:spcPts val="3500"/>
              </a:lnSpc>
              <a:buFont typeface="Arial"/>
              <a:buChar char="•"/>
            </a:pPr>
            <a:r>
              <a:rPr lang="en-US" sz="3500" b="1">
                <a:solidFill>
                  <a:srgbClr val="504C44"/>
                </a:solidFill>
                <a:latin typeface="DM Sans Bold"/>
                <a:ea typeface="DM Sans Bold"/>
                <a:cs typeface="DM Sans Bold"/>
                <a:sym typeface="DM Sans Bold"/>
              </a:rPr>
              <a:t>Short-term outputs vs. durable governance</a:t>
            </a:r>
            <a:r>
              <a:rPr lang="en-US" sz="3500">
                <a:solidFill>
                  <a:srgbClr val="504C44"/>
                </a:solidFill>
                <a:latin typeface="DM Sans"/>
                <a:ea typeface="DM Sans"/>
                <a:cs typeface="DM Sans"/>
                <a:sym typeface="DM Sans"/>
              </a:rPr>
              <a:t>: Service programs measure outputs; power-building creates governance structures that persist.</a:t>
            </a:r>
          </a:p>
          <a:p>
            <a:pPr marL="755651" lvl="1" indent="-377825" algn="just">
              <a:lnSpc>
                <a:spcPts val="3500"/>
              </a:lnSpc>
              <a:buFont typeface="Arial"/>
              <a:buChar char="•"/>
            </a:pPr>
            <a:r>
              <a:rPr lang="en-US" sz="3500" b="1">
                <a:solidFill>
                  <a:srgbClr val="504C44"/>
                </a:solidFill>
                <a:latin typeface="DM Sans Bold"/>
                <a:ea typeface="DM Sans Bold"/>
                <a:cs typeface="DM Sans Bold"/>
                <a:sym typeface="DM Sans Bold"/>
              </a:rPr>
              <a:t>External control vs. community decision rights</a:t>
            </a:r>
            <a:r>
              <a:rPr lang="en-US" sz="3500">
                <a:solidFill>
                  <a:srgbClr val="504C44"/>
                </a:solidFill>
                <a:latin typeface="DM Sans"/>
                <a:ea typeface="DM Sans"/>
                <a:cs typeface="DM Sans"/>
                <a:sym typeface="DM Sans"/>
              </a:rPr>
              <a:t>: Programs are often controlled by outside agencies, but true empowerment comes from local decision-making authority.</a:t>
            </a:r>
          </a:p>
          <a:p>
            <a:pPr marL="755651" lvl="1" indent="-377825" algn="just">
              <a:lnSpc>
                <a:spcPts val="3500"/>
              </a:lnSpc>
              <a:buFont typeface="Arial"/>
              <a:buChar char="•"/>
            </a:pPr>
            <a:r>
              <a:rPr lang="en-US" sz="3500" b="1">
                <a:solidFill>
                  <a:srgbClr val="504C44"/>
                </a:solidFill>
                <a:latin typeface="DM Sans Bold"/>
                <a:ea typeface="DM Sans Bold"/>
                <a:cs typeface="DM Sans Bold"/>
                <a:sym typeface="DM Sans Bold"/>
              </a:rPr>
              <a:t>Service provision vs. structural change</a:t>
            </a:r>
            <a:r>
              <a:rPr lang="en-US" sz="3500">
                <a:solidFill>
                  <a:srgbClr val="504C44"/>
                </a:solidFill>
                <a:latin typeface="DM Sans"/>
                <a:ea typeface="DM Sans"/>
                <a:cs typeface="DM Sans"/>
                <a:sym typeface="DM Sans"/>
              </a:rPr>
              <a:t>: Delivering services solves immediate needs, while shifting power addresses root causes and transforms systems.</a:t>
            </a:r>
          </a:p>
          <a:p>
            <a:pPr algn="l">
              <a:lnSpc>
                <a:spcPts val="3500"/>
              </a:lnSpc>
            </a:pPr>
            <a:endParaRPr lang="en-US" sz="3500">
              <a:solidFill>
                <a:srgbClr val="504C44"/>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BCBC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369275"/>
            <a:ext cx="9829800" cy="123063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2F4F5">
                <a:alpha val="92941"/>
              </a:srgbClr>
            </a:solidFill>
          </p:spPr>
          <p:txBody>
            <a:bodyPr/>
            <a:lstStyle/>
            <a:p>
              <a:endParaRPr lang="de-DE"/>
            </a:p>
          </p:txBody>
        </p:sp>
      </p:grpSp>
      <p:grpSp>
        <p:nvGrpSpPr>
          <p:cNvPr id="4" name="Group 4"/>
          <p:cNvGrpSpPr/>
          <p:nvPr/>
        </p:nvGrpSpPr>
        <p:grpSpPr>
          <a:xfrm>
            <a:off x="10710748" y="643728"/>
            <a:ext cx="6792027" cy="6792027"/>
            <a:chOff x="0" y="0"/>
            <a:chExt cx="812800" cy="812800"/>
          </a:xfrm>
        </p:grpSpPr>
        <p:sp>
          <p:nvSpPr>
            <p:cNvPr id="5" name="Freeform 5"/>
            <p:cNvSpPr/>
            <p:nvPr/>
          </p:nvSpPr>
          <p:spPr>
            <a:xfrm>
              <a:off x="0" y="0"/>
              <a:ext cx="812800" cy="812800"/>
            </a:xfrm>
            <a:custGeom>
              <a:avLst/>
              <a:gdLst/>
              <a:ahLst/>
              <a:cxnLst/>
              <a:rect l="l" t="t" r="r" b="b"/>
              <a:pathLst>
                <a:path w="812800" h="812800">
                  <a:moveTo>
                    <a:pt x="26217" y="0"/>
                  </a:moveTo>
                  <a:lnTo>
                    <a:pt x="786583" y="0"/>
                  </a:lnTo>
                  <a:cubicBezTo>
                    <a:pt x="801062" y="0"/>
                    <a:pt x="812800" y="11738"/>
                    <a:pt x="812800" y="26217"/>
                  </a:cubicBezTo>
                  <a:lnTo>
                    <a:pt x="812800" y="786583"/>
                  </a:lnTo>
                  <a:cubicBezTo>
                    <a:pt x="812800" y="801062"/>
                    <a:pt x="801062" y="812800"/>
                    <a:pt x="786583" y="812800"/>
                  </a:cubicBezTo>
                  <a:lnTo>
                    <a:pt x="26217" y="812800"/>
                  </a:lnTo>
                  <a:cubicBezTo>
                    <a:pt x="11738" y="812800"/>
                    <a:pt x="0" y="801062"/>
                    <a:pt x="0" y="786583"/>
                  </a:cubicBezTo>
                  <a:lnTo>
                    <a:pt x="0" y="26217"/>
                  </a:lnTo>
                  <a:cubicBezTo>
                    <a:pt x="0" y="11738"/>
                    <a:pt x="11738" y="0"/>
                    <a:pt x="26217" y="0"/>
                  </a:cubicBezTo>
                  <a:close/>
                </a:path>
              </a:pathLst>
            </a:custGeom>
            <a:blipFill>
              <a:blip r:embed="rId2"/>
              <a:stretch>
                <a:fillRect l="-25075" r="-25075"/>
              </a:stretch>
            </a:blipFill>
          </p:spPr>
          <p:txBody>
            <a:bodyPr/>
            <a:lstStyle/>
            <a:p>
              <a:endParaRPr lang="de-DE"/>
            </a:p>
          </p:txBody>
        </p:sp>
      </p:grpSp>
      <p:sp>
        <p:nvSpPr>
          <p:cNvPr id="6" name="Freeform 6"/>
          <p:cNvSpPr/>
          <p:nvPr/>
        </p:nvSpPr>
        <p:spPr>
          <a:xfrm rot="887923">
            <a:off x="13475833" y="-8787301"/>
            <a:ext cx="13977230" cy="14342307"/>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7" name="TextBox 7"/>
          <p:cNvSpPr txBox="1"/>
          <p:nvPr/>
        </p:nvSpPr>
        <p:spPr>
          <a:xfrm>
            <a:off x="357211" y="324748"/>
            <a:ext cx="8534731" cy="2465705"/>
          </a:xfrm>
          <a:prstGeom prst="rect">
            <a:avLst/>
          </a:prstGeom>
        </p:spPr>
        <p:txBody>
          <a:bodyPr lIns="0" tIns="0" rIns="0" bIns="0" rtlCol="0" anchor="t">
            <a:spAutoFit/>
          </a:bodyPr>
          <a:lstStyle/>
          <a:p>
            <a:pPr algn="ctr">
              <a:lnSpc>
                <a:spcPts val="5600"/>
              </a:lnSpc>
            </a:pPr>
            <a:r>
              <a:rPr lang="en-US" sz="5600">
                <a:solidFill>
                  <a:srgbClr val="504C44"/>
                </a:solidFill>
                <a:latin typeface="DM Sans"/>
                <a:ea typeface="DM Sans"/>
                <a:cs typeface="DM Sans"/>
                <a:sym typeface="DM Sans"/>
              </a:rPr>
              <a:t> Asset-Based Community Development (ABCD)</a:t>
            </a:r>
          </a:p>
          <a:p>
            <a:pPr algn="ctr">
              <a:lnSpc>
                <a:spcPts val="7800"/>
              </a:lnSpc>
            </a:pPr>
            <a:endParaRPr lang="en-US" sz="5600">
              <a:solidFill>
                <a:srgbClr val="504C44"/>
              </a:solidFill>
              <a:latin typeface="DM Sans"/>
              <a:ea typeface="DM Sans"/>
              <a:cs typeface="DM Sans"/>
              <a:sym typeface="DM Sans"/>
            </a:endParaRPr>
          </a:p>
        </p:txBody>
      </p:sp>
      <p:sp>
        <p:nvSpPr>
          <p:cNvPr id="8" name="TextBox 8"/>
          <p:cNvSpPr txBox="1"/>
          <p:nvPr/>
        </p:nvSpPr>
        <p:spPr>
          <a:xfrm>
            <a:off x="609269" y="1743462"/>
            <a:ext cx="8030613" cy="9646285"/>
          </a:xfrm>
          <a:prstGeom prst="rect">
            <a:avLst/>
          </a:prstGeom>
        </p:spPr>
        <p:txBody>
          <a:bodyPr lIns="0" tIns="0" rIns="0" bIns="0" rtlCol="0" anchor="t">
            <a:spAutoFit/>
          </a:bodyPr>
          <a:lstStyle/>
          <a:p>
            <a:pPr algn="just">
              <a:lnSpc>
                <a:spcPts val="4200"/>
              </a:lnSpc>
            </a:pPr>
            <a:r>
              <a:rPr lang="en-US" sz="3000">
                <a:solidFill>
                  <a:srgbClr val="504C44"/>
                </a:solidFill>
                <a:latin typeface="DM Sans"/>
                <a:ea typeface="DM Sans"/>
                <a:cs typeface="DM Sans"/>
                <a:sym typeface="DM Sans"/>
              </a:rPr>
              <a:t>Asset-Based Community Development </a:t>
            </a:r>
            <a:r>
              <a:rPr lang="en-US" sz="3000" b="1">
                <a:solidFill>
                  <a:srgbClr val="504C44"/>
                </a:solidFill>
                <a:latin typeface="DM Sans Bold"/>
                <a:ea typeface="DM Sans Bold"/>
                <a:cs typeface="DM Sans Bold"/>
                <a:sym typeface="DM Sans Bold"/>
              </a:rPr>
              <a:t>begins by mapping what already exists within a community</a:t>
            </a:r>
            <a:r>
              <a:rPr lang="en-US" sz="3000">
                <a:solidFill>
                  <a:srgbClr val="504C44"/>
                </a:solidFill>
                <a:latin typeface="DM Sans"/>
                <a:ea typeface="DM Sans"/>
                <a:cs typeface="DM Sans"/>
                <a:sym typeface="DM Sans"/>
              </a:rPr>
              <a:t>: the skills of individuals, the associations they belong to, and the institutions rooted in the area. </a:t>
            </a:r>
          </a:p>
          <a:p>
            <a:pPr algn="just">
              <a:lnSpc>
                <a:spcPts val="4200"/>
              </a:lnSpc>
            </a:pPr>
            <a:endParaRPr lang="en-US" sz="3000">
              <a:solidFill>
                <a:srgbClr val="504C44"/>
              </a:solidFill>
              <a:latin typeface="DM Sans"/>
              <a:ea typeface="DM Sans"/>
              <a:cs typeface="DM Sans"/>
              <a:sym typeface="DM Sans"/>
            </a:endParaRPr>
          </a:p>
          <a:p>
            <a:pPr algn="just">
              <a:lnSpc>
                <a:spcPts val="4200"/>
              </a:lnSpc>
            </a:pPr>
            <a:r>
              <a:rPr lang="en-US" sz="3000">
                <a:solidFill>
                  <a:srgbClr val="504C44"/>
                </a:solidFill>
                <a:latin typeface="DM Sans"/>
                <a:ea typeface="DM Sans"/>
                <a:cs typeface="DM Sans"/>
                <a:sym typeface="DM Sans"/>
              </a:rPr>
              <a:t>By focusing on abundance rather than deficits, communities build strength and resilience. ABCD connects neighbors, strengthens informal networks, and invests in leadership capacity. </a:t>
            </a:r>
          </a:p>
          <a:p>
            <a:pPr algn="just">
              <a:lnSpc>
                <a:spcPts val="4200"/>
              </a:lnSpc>
            </a:pPr>
            <a:endParaRPr lang="en-US" sz="3000">
              <a:solidFill>
                <a:srgbClr val="504C44"/>
              </a:solidFill>
              <a:latin typeface="DM Sans"/>
              <a:ea typeface="DM Sans"/>
              <a:cs typeface="DM Sans"/>
              <a:sym typeface="DM Sans"/>
            </a:endParaRPr>
          </a:p>
          <a:p>
            <a:pPr algn="just">
              <a:lnSpc>
                <a:spcPts val="4200"/>
              </a:lnSpc>
            </a:pPr>
            <a:r>
              <a:rPr lang="en-US" sz="3000" b="1">
                <a:solidFill>
                  <a:srgbClr val="504C44"/>
                </a:solidFill>
                <a:latin typeface="DM Sans Bold"/>
                <a:ea typeface="DM Sans Bold"/>
                <a:cs typeface="DM Sans Bold"/>
                <a:sym typeface="DM Sans Bold"/>
              </a:rPr>
              <a:t>The shift from a deficit mindset to an abundance mindset helps communities</a:t>
            </a:r>
            <a:r>
              <a:rPr lang="en-US" sz="3000">
                <a:solidFill>
                  <a:srgbClr val="504C44"/>
                </a:solidFill>
                <a:latin typeface="DM Sans"/>
                <a:ea typeface="DM Sans"/>
                <a:cs typeface="DM Sans"/>
                <a:sym typeface="DM Sans"/>
              </a:rPr>
              <a:t> recognize and use their own power as the foundation for innovation.</a:t>
            </a:r>
          </a:p>
          <a:p>
            <a:pPr algn="just">
              <a:lnSpc>
                <a:spcPts val="4480"/>
              </a:lnSpc>
            </a:pPr>
            <a:endParaRPr lang="en-US" sz="3000">
              <a:solidFill>
                <a:srgbClr val="504C44"/>
              </a:solidFill>
              <a:latin typeface="DM Sans"/>
              <a:ea typeface="DM Sans"/>
              <a:cs typeface="DM Sans"/>
              <a:sym typeface="DM Sans"/>
            </a:endParaRPr>
          </a:p>
          <a:p>
            <a:pPr algn="just">
              <a:lnSpc>
                <a:spcPts val="4480"/>
              </a:lnSpc>
            </a:pPr>
            <a:endParaRPr lang="en-US" sz="3000">
              <a:solidFill>
                <a:srgbClr val="504C44"/>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3159" y="3125209"/>
            <a:ext cx="7074841" cy="2032161"/>
            <a:chOff x="0" y="0"/>
            <a:chExt cx="1863333" cy="535219"/>
          </a:xfrm>
        </p:grpSpPr>
        <p:sp>
          <p:nvSpPr>
            <p:cNvPr id="3" name="Freeform 3"/>
            <p:cNvSpPr/>
            <p:nvPr/>
          </p:nvSpPr>
          <p:spPr>
            <a:xfrm>
              <a:off x="0" y="0"/>
              <a:ext cx="1863333" cy="535219"/>
            </a:xfrm>
            <a:custGeom>
              <a:avLst/>
              <a:gdLst/>
              <a:ahLst/>
              <a:cxnLst/>
              <a:rect l="l" t="t" r="r" b="b"/>
              <a:pathLst>
                <a:path w="1863333" h="535219">
                  <a:moveTo>
                    <a:pt x="0" y="0"/>
                  </a:moveTo>
                  <a:lnTo>
                    <a:pt x="1863333" y="0"/>
                  </a:lnTo>
                  <a:lnTo>
                    <a:pt x="1863333" y="535219"/>
                  </a:lnTo>
                  <a:lnTo>
                    <a:pt x="0" y="535219"/>
                  </a:lnTo>
                  <a:close/>
                </a:path>
              </a:pathLst>
            </a:custGeom>
            <a:solidFill>
              <a:srgbClr val="EED2A2"/>
            </a:solidFill>
          </p:spPr>
          <p:txBody>
            <a:bodyPr/>
            <a:lstStyle/>
            <a:p>
              <a:endParaRPr lang="de-DE"/>
            </a:p>
          </p:txBody>
        </p:sp>
        <p:sp>
          <p:nvSpPr>
            <p:cNvPr id="4" name="TextBox 4"/>
            <p:cNvSpPr txBox="1"/>
            <p:nvPr/>
          </p:nvSpPr>
          <p:spPr>
            <a:xfrm>
              <a:off x="0" y="-66675"/>
              <a:ext cx="1863333" cy="601894"/>
            </a:xfrm>
            <a:prstGeom prst="rect">
              <a:avLst/>
            </a:prstGeom>
          </p:spPr>
          <p:txBody>
            <a:bodyPr lIns="50800" tIns="50800" rIns="50800" bIns="50800" rtlCol="0" anchor="ctr"/>
            <a:lstStyle/>
            <a:p>
              <a:pPr algn="l">
                <a:lnSpc>
                  <a:spcPts val="4480"/>
                </a:lnSpc>
              </a:pPr>
              <a:r>
                <a:rPr lang="en-US" sz="3200" b="1">
                  <a:solidFill>
                    <a:srgbClr val="000000"/>
                  </a:solidFill>
                  <a:latin typeface="DM Sans Bold"/>
                  <a:ea typeface="DM Sans Bold"/>
                  <a:cs typeface="DM Sans Bold"/>
                  <a:sym typeface="DM Sans Bold"/>
                </a:rPr>
                <a:t>Train</a:t>
              </a:r>
              <a:r>
                <a:rPr lang="en-US" sz="3200">
                  <a:solidFill>
                    <a:srgbClr val="000000"/>
                  </a:solidFill>
                  <a:latin typeface="DM Sans"/>
                  <a:ea typeface="DM Sans"/>
                  <a:cs typeface="DM Sans"/>
                  <a:sym typeface="DM Sans"/>
                </a:rPr>
                <a:t>: Provide community members with skills in organizing, governance, facilitation, and negotiation.</a:t>
              </a:r>
            </a:p>
          </p:txBody>
        </p:sp>
      </p:grpSp>
      <p:grpSp>
        <p:nvGrpSpPr>
          <p:cNvPr id="5" name="Group 5"/>
          <p:cNvGrpSpPr/>
          <p:nvPr/>
        </p:nvGrpSpPr>
        <p:grpSpPr>
          <a:xfrm>
            <a:off x="-191351" y="-170090"/>
            <a:ext cx="10224351" cy="10627180"/>
            <a:chOff x="0" y="0"/>
            <a:chExt cx="2692833" cy="2798928"/>
          </a:xfrm>
        </p:grpSpPr>
        <p:sp>
          <p:nvSpPr>
            <p:cNvPr id="6" name="Freeform 6"/>
            <p:cNvSpPr/>
            <p:nvPr/>
          </p:nvSpPr>
          <p:spPr>
            <a:xfrm>
              <a:off x="0" y="0"/>
              <a:ext cx="2692833" cy="2798928"/>
            </a:xfrm>
            <a:custGeom>
              <a:avLst/>
              <a:gdLst/>
              <a:ahLst/>
              <a:cxnLst/>
              <a:rect l="l" t="t" r="r" b="b"/>
              <a:pathLst>
                <a:path w="2692833" h="2798928">
                  <a:moveTo>
                    <a:pt x="0" y="0"/>
                  </a:moveTo>
                  <a:lnTo>
                    <a:pt x="2692833" y="0"/>
                  </a:lnTo>
                  <a:lnTo>
                    <a:pt x="2692833" y="2798928"/>
                  </a:lnTo>
                  <a:lnTo>
                    <a:pt x="0" y="2798928"/>
                  </a:lnTo>
                  <a:close/>
                </a:path>
              </a:pathLst>
            </a:custGeom>
            <a:solidFill>
              <a:srgbClr val="D9D9D9"/>
            </a:solidFill>
          </p:spPr>
          <p:txBody>
            <a:bodyPr/>
            <a:lstStyle/>
            <a:p>
              <a:endParaRPr lang="de-DE"/>
            </a:p>
          </p:txBody>
        </p:sp>
        <p:sp>
          <p:nvSpPr>
            <p:cNvPr id="7" name="TextBox 7"/>
            <p:cNvSpPr txBox="1"/>
            <p:nvPr/>
          </p:nvSpPr>
          <p:spPr>
            <a:xfrm>
              <a:off x="0" y="-38100"/>
              <a:ext cx="2692833" cy="283702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326923" y="1786074"/>
            <a:ext cx="7469921" cy="2355215"/>
          </a:xfrm>
          <a:prstGeom prst="rect">
            <a:avLst/>
          </a:prstGeom>
        </p:spPr>
        <p:txBody>
          <a:bodyPr lIns="0" tIns="0" rIns="0" bIns="0" rtlCol="0" anchor="t">
            <a:spAutoFit/>
          </a:bodyPr>
          <a:lstStyle/>
          <a:p>
            <a:pPr algn="ctr">
              <a:lnSpc>
                <a:spcPts val="9280"/>
              </a:lnSpc>
            </a:pPr>
            <a:r>
              <a:rPr lang="en-US" sz="8000" b="1" spc="376">
                <a:solidFill>
                  <a:srgbClr val="000000"/>
                </a:solidFill>
                <a:latin typeface="DM Sans Bold"/>
                <a:ea typeface="DM Sans Bold"/>
                <a:cs typeface="DM Sans Bold"/>
                <a:sym typeface="DM Sans Bold"/>
              </a:rPr>
              <a:t>Leadership Pipelines</a:t>
            </a:r>
          </a:p>
        </p:txBody>
      </p:sp>
      <p:grpSp>
        <p:nvGrpSpPr>
          <p:cNvPr id="9" name="Group 9"/>
          <p:cNvGrpSpPr/>
          <p:nvPr/>
        </p:nvGrpSpPr>
        <p:grpSpPr>
          <a:xfrm>
            <a:off x="11213159" y="5547895"/>
            <a:ext cx="7366000" cy="1793058"/>
            <a:chOff x="0" y="0"/>
            <a:chExt cx="1940016" cy="472246"/>
          </a:xfrm>
        </p:grpSpPr>
        <p:sp>
          <p:nvSpPr>
            <p:cNvPr id="10" name="Freeform 10"/>
            <p:cNvSpPr/>
            <p:nvPr/>
          </p:nvSpPr>
          <p:spPr>
            <a:xfrm>
              <a:off x="0" y="0"/>
              <a:ext cx="1940016" cy="472246"/>
            </a:xfrm>
            <a:custGeom>
              <a:avLst/>
              <a:gdLst/>
              <a:ahLst/>
              <a:cxnLst/>
              <a:rect l="l" t="t" r="r" b="b"/>
              <a:pathLst>
                <a:path w="1940016" h="472246">
                  <a:moveTo>
                    <a:pt x="0" y="0"/>
                  </a:moveTo>
                  <a:lnTo>
                    <a:pt x="1940016" y="0"/>
                  </a:lnTo>
                  <a:lnTo>
                    <a:pt x="1940016" y="472246"/>
                  </a:lnTo>
                  <a:lnTo>
                    <a:pt x="0" y="472246"/>
                  </a:lnTo>
                  <a:close/>
                </a:path>
              </a:pathLst>
            </a:custGeom>
            <a:solidFill>
              <a:srgbClr val="7C90B8"/>
            </a:solidFill>
          </p:spPr>
          <p:txBody>
            <a:bodyPr/>
            <a:lstStyle/>
            <a:p>
              <a:endParaRPr lang="de-DE"/>
            </a:p>
          </p:txBody>
        </p:sp>
        <p:sp>
          <p:nvSpPr>
            <p:cNvPr id="11" name="TextBox 11"/>
            <p:cNvSpPr txBox="1"/>
            <p:nvPr/>
          </p:nvSpPr>
          <p:spPr>
            <a:xfrm>
              <a:off x="0" y="-38100"/>
              <a:ext cx="1940016" cy="51034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1367239" y="5566945"/>
            <a:ext cx="6920761" cy="1336040"/>
          </a:xfrm>
          <a:prstGeom prst="rect">
            <a:avLst/>
          </a:prstGeom>
        </p:spPr>
        <p:txBody>
          <a:bodyPr lIns="0" tIns="0" rIns="0" bIns="0" rtlCol="0" anchor="t">
            <a:spAutoFit/>
          </a:bodyPr>
          <a:lstStyle/>
          <a:p>
            <a:pPr algn="l">
              <a:lnSpc>
                <a:spcPts val="3520"/>
              </a:lnSpc>
              <a:spcBef>
                <a:spcPct val="0"/>
              </a:spcBef>
            </a:pPr>
            <a:r>
              <a:rPr lang="en-US" sz="3200" b="1">
                <a:solidFill>
                  <a:srgbClr val="000000"/>
                </a:solidFill>
                <a:latin typeface="DM Sans Bold"/>
                <a:ea typeface="DM Sans Bold"/>
                <a:cs typeface="DM Sans Bold"/>
                <a:sym typeface="DM Sans Bold"/>
              </a:rPr>
              <a:t>Support</a:t>
            </a:r>
            <a:r>
              <a:rPr lang="en-US" sz="3200">
                <a:solidFill>
                  <a:srgbClr val="000000"/>
                </a:solidFill>
                <a:latin typeface="DM Sans"/>
                <a:ea typeface="DM Sans"/>
                <a:cs typeface="DM Sans"/>
                <a:sym typeface="DM Sans"/>
              </a:rPr>
              <a:t>: Offer stipends, coaching, and peer networks to ensure leaders can sustain their engagement.</a:t>
            </a:r>
          </a:p>
        </p:txBody>
      </p:sp>
      <p:grpSp>
        <p:nvGrpSpPr>
          <p:cNvPr id="13" name="Group 13"/>
          <p:cNvGrpSpPr/>
          <p:nvPr/>
        </p:nvGrpSpPr>
        <p:grpSpPr>
          <a:xfrm>
            <a:off x="11144620" y="939437"/>
            <a:ext cx="7366000" cy="1793058"/>
            <a:chOff x="0" y="0"/>
            <a:chExt cx="1940016" cy="472246"/>
          </a:xfrm>
        </p:grpSpPr>
        <p:sp>
          <p:nvSpPr>
            <p:cNvPr id="14" name="Freeform 14"/>
            <p:cNvSpPr/>
            <p:nvPr/>
          </p:nvSpPr>
          <p:spPr>
            <a:xfrm>
              <a:off x="0" y="0"/>
              <a:ext cx="1940016" cy="472246"/>
            </a:xfrm>
            <a:custGeom>
              <a:avLst/>
              <a:gdLst/>
              <a:ahLst/>
              <a:cxnLst/>
              <a:rect l="l" t="t" r="r" b="b"/>
              <a:pathLst>
                <a:path w="1940016" h="472246">
                  <a:moveTo>
                    <a:pt x="0" y="0"/>
                  </a:moveTo>
                  <a:lnTo>
                    <a:pt x="1940016" y="0"/>
                  </a:lnTo>
                  <a:lnTo>
                    <a:pt x="1940016" y="472246"/>
                  </a:lnTo>
                  <a:lnTo>
                    <a:pt x="0" y="472246"/>
                  </a:lnTo>
                  <a:close/>
                </a:path>
              </a:pathLst>
            </a:custGeom>
            <a:solidFill>
              <a:srgbClr val="7C90B8"/>
            </a:solidFill>
          </p:spPr>
          <p:txBody>
            <a:bodyPr/>
            <a:lstStyle/>
            <a:p>
              <a:endParaRPr lang="de-DE"/>
            </a:p>
          </p:txBody>
        </p:sp>
        <p:sp>
          <p:nvSpPr>
            <p:cNvPr id="15" name="TextBox 15"/>
            <p:cNvSpPr txBox="1"/>
            <p:nvPr/>
          </p:nvSpPr>
          <p:spPr>
            <a:xfrm>
              <a:off x="0" y="-38100"/>
              <a:ext cx="1940016" cy="510346"/>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1213159" y="958487"/>
            <a:ext cx="6920761" cy="1774190"/>
          </a:xfrm>
          <a:prstGeom prst="rect">
            <a:avLst/>
          </a:prstGeom>
        </p:spPr>
        <p:txBody>
          <a:bodyPr lIns="0" tIns="0" rIns="0" bIns="0" rtlCol="0" anchor="t">
            <a:spAutoFit/>
          </a:bodyPr>
          <a:lstStyle/>
          <a:p>
            <a:pPr algn="l">
              <a:lnSpc>
                <a:spcPts val="3520"/>
              </a:lnSpc>
              <a:spcBef>
                <a:spcPct val="0"/>
              </a:spcBef>
            </a:pPr>
            <a:r>
              <a:rPr lang="en-US" sz="3200" b="1">
                <a:solidFill>
                  <a:srgbClr val="000000"/>
                </a:solidFill>
                <a:latin typeface="DM Sans Bold"/>
                <a:ea typeface="DM Sans Bold"/>
                <a:cs typeface="DM Sans Bold"/>
                <a:sym typeface="DM Sans Bold"/>
              </a:rPr>
              <a:t>Identify: </a:t>
            </a:r>
            <a:r>
              <a:rPr lang="en-US" sz="3200">
                <a:solidFill>
                  <a:srgbClr val="000000"/>
                </a:solidFill>
                <a:latin typeface="DM Sans"/>
                <a:ea typeface="DM Sans"/>
                <a:cs typeface="DM Sans"/>
                <a:sym typeface="DM Sans"/>
              </a:rPr>
              <a:t>Use talent scouting and peer nominations to bring forward emerging leaders who may not hold formal titles.</a:t>
            </a:r>
          </a:p>
        </p:txBody>
      </p:sp>
      <p:grpSp>
        <p:nvGrpSpPr>
          <p:cNvPr id="17" name="Group 17"/>
          <p:cNvGrpSpPr/>
          <p:nvPr/>
        </p:nvGrpSpPr>
        <p:grpSpPr>
          <a:xfrm>
            <a:off x="11213159" y="7731478"/>
            <a:ext cx="7074841" cy="2365553"/>
            <a:chOff x="0" y="0"/>
            <a:chExt cx="1863333" cy="623026"/>
          </a:xfrm>
        </p:grpSpPr>
        <p:sp>
          <p:nvSpPr>
            <p:cNvPr id="18" name="Freeform 18"/>
            <p:cNvSpPr/>
            <p:nvPr/>
          </p:nvSpPr>
          <p:spPr>
            <a:xfrm>
              <a:off x="0" y="0"/>
              <a:ext cx="1863333" cy="623026"/>
            </a:xfrm>
            <a:custGeom>
              <a:avLst/>
              <a:gdLst/>
              <a:ahLst/>
              <a:cxnLst/>
              <a:rect l="l" t="t" r="r" b="b"/>
              <a:pathLst>
                <a:path w="1863333" h="623026">
                  <a:moveTo>
                    <a:pt x="0" y="0"/>
                  </a:moveTo>
                  <a:lnTo>
                    <a:pt x="1863333" y="0"/>
                  </a:lnTo>
                  <a:lnTo>
                    <a:pt x="1863333" y="623026"/>
                  </a:lnTo>
                  <a:lnTo>
                    <a:pt x="0" y="623026"/>
                  </a:lnTo>
                  <a:close/>
                </a:path>
              </a:pathLst>
            </a:custGeom>
            <a:solidFill>
              <a:srgbClr val="EED2A2"/>
            </a:solidFill>
          </p:spPr>
          <p:txBody>
            <a:bodyPr/>
            <a:lstStyle/>
            <a:p>
              <a:endParaRPr lang="de-DE"/>
            </a:p>
          </p:txBody>
        </p:sp>
        <p:sp>
          <p:nvSpPr>
            <p:cNvPr id="19" name="TextBox 19"/>
            <p:cNvSpPr txBox="1"/>
            <p:nvPr/>
          </p:nvSpPr>
          <p:spPr>
            <a:xfrm>
              <a:off x="0" y="-66675"/>
              <a:ext cx="1863333" cy="689701"/>
            </a:xfrm>
            <a:prstGeom prst="rect">
              <a:avLst/>
            </a:prstGeom>
          </p:spPr>
          <p:txBody>
            <a:bodyPr lIns="50800" tIns="50800" rIns="50800" bIns="50800" rtlCol="0" anchor="ctr"/>
            <a:lstStyle/>
            <a:p>
              <a:pPr algn="just">
                <a:lnSpc>
                  <a:spcPts val="4480"/>
                </a:lnSpc>
              </a:pPr>
              <a:r>
                <a:rPr lang="en-US" sz="3200" b="1">
                  <a:solidFill>
                    <a:srgbClr val="000000"/>
                  </a:solidFill>
                  <a:latin typeface="DM Sans Bold"/>
                  <a:ea typeface="DM Sans Bold"/>
                  <a:cs typeface="DM Sans Bold"/>
                  <a:sym typeface="DM Sans Bold"/>
                </a:rPr>
                <a:t>Sustain: </a:t>
              </a:r>
              <a:r>
                <a:rPr lang="en-US" sz="3200">
                  <a:solidFill>
                    <a:srgbClr val="000000"/>
                  </a:solidFill>
                  <a:latin typeface="DM Sans"/>
                  <a:ea typeface="DM Sans"/>
                  <a:cs typeface="DM Sans"/>
                  <a:sym typeface="DM Sans"/>
                </a:rPr>
                <a:t>Create long-term succession plans and mentorship systems to continuously renew leadership.</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Benutzerdefiniert</PresentationFormat>
  <Paragraphs>116</Paragraphs>
  <Slides>22</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22</vt:i4>
      </vt:variant>
    </vt:vector>
  </HeadingPairs>
  <TitlesOfParts>
    <vt:vector size="31" baseType="lpstr">
      <vt:lpstr>Open Sans Bold</vt:lpstr>
      <vt:lpstr>Open Sauce Bold</vt:lpstr>
      <vt:lpstr>DM Sans Bold</vt:lpstr>
      <vt:lpstr>Open Sauce</vt:lpstr>
      <vt:lpstr>DM Sans</vt:lpstr>
      <vt:lpstr>Calibri</vt:lpstr>
      <vt:lpstr>Arial</vt:lpstr>
      <vt:lpstr>DM Sans Italics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of community_SOCIAL INNOVATION </dc:title>
  <cp:lastModifiedBy>Herrmann, Sabine (BWAI)</cp:lastModifiedBy>
  <cp:revision>2</cp:revision>
  <dcterms:created xsi:type="dcterms:W3CDTF">2006-08-16T00:00:00Z</dcterms:created>
  <dcterms:modified xsi:type="dcterms:W3CDTF">2025-12-19T11:19:06Z</dcterms:modified>
  <dc:identifier>DAG0uk53MoM</dc:identifier>
</cp:coreProperties>
</file>