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DM Sans" pitchFamily="2" charset="0"/>
      <p:regular r:id="rId26"/>
      <p:bold r:id="rId27"/>
      <p:italic r:id="rId28"/>
      <p:boldItalic r:id="rId29"/>
    </p:embeddedFont>
    <p:embeddedFont>
      <p:font typeface="DM Sans Bold" pitchFamily="2" charset="0"/>
      <p:regular r:id="rId30"/>
    </p:embeddedFont>
    <p:embeddedFont>
      <p:font typeface="DM Sans Italics" panose="020B0604020202020204" charset="0"/>
      <p:regular r:id="rId31"/>
    </p:embeddedFont>
    <p:embeddedFont>
      <p:font typeface="Open Sans Bold" panose="020B0604020202020204" charset="0"/>
      <p:regular r:id="rId32"/>
    </p:embeddedFont>
    <p:embeddedFont>
      <p:font typeface="Open Sauce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2400300"/>
            <a:ext cx="15659100" cy="6629400"/>
            <a:chOff x="0" y="0"/>
            <a:chExt cx="4144623" cy="1971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4623" cy="1971407"/>
            </a:xfrm>
            <a:custGeom>
              <a:avLst/>
              <a:gdLst/>
              <a:ahLst/>
              <a:cxnLst/>
              <a:rect l="l" t="t" r="r" b="b"/>
              <a:pathLst>
                <a:path w="4144623" h="1971407">
                  <a:moveTo>
                    <a:pt x="23614" y="0"/>
                  </a:moveTo>
                  <a:lnTo>
                    <a:pt x="4121009" y="0"/>
                  </a:lnTo>
                  <a:cubicBezTo>
                    <a:pt x="4134050" y="0"/>
                    <a:pt x="4144623" y="10573"/>
                    <a:pt x="4144623" y="23614"/>
                  </a:cubicBezTo>
                  <a:lnTo>
                    <a:pt x="4144623" y="1947793"/>
                  </a:lnTo>
                  <a:cubicBezTo>
                    <a:pt x="4144623" y="1960835"/>
                    <a:pt x="4134050" y="1971407"/>
                    <a:pt x="4121009" y="1971407"/>
                  </a:cubicBezTo>
                  <a:lnTo>
                    <a:pt x="23614" y="1971407"/>
                  </a:lnTo>
                  <a:cubicBezTo>
                    <a:pt x="10573" y="1971407"/>
                    <a:pt x="0" y="1960835"/>
                    <a:pt x="0" y="1947793"/>
                  </a:cubicBezTo>
                  <a:lnTo>
                    <a:pt x="0" y="23614"/>
                  </a:lnTo>
                  <a:cubicBezTo>
                    <a:pt x="0" y="10573"/>
                    <a:pt x="10573" y="0"/>
                    <a:pt x="23614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44623" cy="2009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981200" y="3488063"/>
            <a:ext cx="13754861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IDENTIFYING SOCIAL INNOVATION: SPOTTING WHAT WORKS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39208" y="6311867"/>
            <a:ext cx="5722116" cy="52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 i="1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Train the trainers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141850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10" name="Picture 11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82E4CACA-2953-8352-A9BF-63A75B459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9200" y="0"/>
            <a:ext cx="5638800" cy="2371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454E0A-0088-53BD-93B2-DC3F25FA472F}"/>
              </a:ext>
            </a:extLst>
          </p:cNvPr>
          <p:cNvSpPr txBox="1"/>
          <p:nvPr/>
        </p:nvSpPr>
        <p:spPr>
          <a:xfrm>
            <a:off x="1028700" y="9157205"/>
            <a:ext cx="9192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739994"/>
                </a:solidFill>
                <a:effectLst/>
                <a:latin typeface="DM Sans" pitchFamily="2" charset="0"/>
              </a:rPr>
              <a:t>The RESIST project is co-financed by the European Union (European Regional Development Fund) under the Interreg Baltic Sea Region Programme</a:t>
            </a:r>
            <a:r>
              <a:rPr lang="en-GB" b="0" i="0" dirty="0">
                <a:solidFill>
                  <a:srgbClr val="739994"/>
                </a:solidFill>
                <a:effectLst/>
                <a:latin typeface="DM Sans" pitchFamily="2" charset="0"/>
              </a:rPr>
              <a:t>.</a:t>
            </a:r>
            <a:endParaRPr lang="en-GB" dirty="0">
              <a:solidFill>
                <a:srgbClr val="739994"/>
              </a:solidFill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0705" y="1479908"/>
            <a:ext cx="8639408" cy="4466501"/>
            <a:chOff x="0" y="0"/>
            <a:chExt cx="19270714" cy="99627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70715" cy="9962797"/>
            </a:xfrm>
            <a:custGeom>
              <a:avLst/>
              <a:gdLst/>
              <a:ahLst/>
              <a:cxnLst/>
              <a:rect l="l" t="t" r="r" b="b"/>
              <a:pathLst>
                <a:path w="19270715" h="9962797">
                  <a:moveTo>
                    <a:pt x="0" y="0"/>
                  </a:moveTo>
                  <a:lnTo>
                    <a:pt x="0" y="9962797"/>
                  </a:lnTo>
                  <a:lnTo>
                    <a:pt x="19270715" y="9962797"/>
                  </a:lnTo>
                  <a:lnTo>
                    <a:pt x="19270715" y="0"/>
                  </a:lnTo>
                  <a:lnTo>
                    <a:pt x="0" y="0"/>
                  </a:lnTo>
                  <a:close/>
                  <a:moveTo>
                    <a:pt x="19209755" y="9901837"/>
                  </a:moveTo>
                  <a:lnTo>
                    <a:pt x="59690" y="9901837"/>
                  </a:lnTo>
                  <a:lnTo>
                    <a:pt x="59690" y="59690"/>
                  </a:lnTo>
                  <a:lnTo>
                    <a:pt x="19209755" y="59690"/>
                  </a:lnTo>
                  <a:lnTo>
                    <a:pt x="19209755" y="9901837"/>
                  </a:lnTo>
                  <a:close/>
                </a:path>
              </a:pathLst>
            </a:custGeom>
            <a:solidFill>
              <a:srgbClr val="2F5B44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AutoShape 4"/>
          <p:cNvSpPr/>
          <p:nvPr/>
        </p:nvSpPr>
        <p:spPr>
          <a:xfrm>
            <a:off x="460705" y="1479908"/>
            <a:ext cx="9078118" cy="4879399"/>
          </a:xfrm>
          <a:prstGeom prst="rect">
            <a:avLst/>
          </a:prstGeom>
          <a:solidFill>
            <a:srgbClr val="8CA9AD"/>
          </a:solid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10892421" y="1479908"/>
            <a:ext cx="5218995" cy="4879399"/>
          </a:xfrm>
          <a:custGeom>
            <a:avLst/>
            <a:gdLst/>
            <a:ahLst/>
            <a:cxnLst/>
            <a:rect l="l" t="t" r="r" b="b"/>
            <a:pathLst>
              <a:path w="5218995" h="4879399">
                <a:moveTo>
                  <a:pt x="0" y="0"/>
                </a:moveTo>
                <a:lnTo>
                  <a:pt x="5218995" y="0"/>
                </a:lnTo>
                <a:lnTo>
                  <a:pt x="5218995" y="4879399"/>
                </a:lnTo>
                <a:lnTo>
                  <a:pt x="0" y="4879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36" t="-9500" r="-7190" b="-1374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656846" y="1632749"/>
            <a:ext cx="7075649" cy="2543660"/>
            <a:chOff x="0" y="0"/>
            <a:chExt cx="9434199" cy="3391547"/>
          </a:xfrm>
        </p:grpSpPr>
        <p:sp>
          <p:nvSpPr>
            <p:cNvPr id="7" name="TextBox 7"/>
            <p:cNvSpPr txBox="1"/>
            <p:nvPr/>
          </p:nvSpPr>
          <p:spPr>
            <a:xfrm>
              <a:off x="0" y="1839819"/>
              <a:ext cx="9088056" cy="1551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Key obstacles in identifying social innovation.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9434199" cy="1533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0705" y="6369744"/>
            <a:ext cx="2392282" cy="22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191919"/>
                </a:solidFill>
                <a:latin typeface="DM Sans Bold"/>
                <a:ea typeface="DM Sans Bold"/>
                <a:cs typeface="DM Sans Bold"/>
                <a:sym typeface="DM Sans Bold"/>
              </a:rPr>
              <a:t>Lack of Data &amp; Evidence – </a:t>
            </a:r>
            <a:r>
              <a:rPr lang="en-US" sz="2600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rPr>
              <a:t>Many projects claim impact but lack proof.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18245" y="6369744"/>
            <a:ext cx="2973047" cy="22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191919"/>
                </a:solidFill>
                <a:latin typeface="DM Sans Bold"/>
                <a:ea typeface="DM Sans Bold"/>
                <a:cs typeface="DM Sans Bold"/>
                <a:sym typeface="DM Sans Bold"/>
              </a:rPr>
              <a:t>Bias Toward Tech-Driven Solutions – </a:t>
            </a:r>
            <a:r>
              <a:rPr lang="en-US" sz="2600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rPr>
              <a:t>Social innovation isn't just about new apps!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53242" y="6369744"/>
            <a:ext cx="3097680" cy="22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b="1">
                <a:solidFill>
                  <a:srgbClr val="191919"/>
                </a:solidFill>
                <a:latin typeface="DM Sans Bold"/>
                <a:ea typeface="DM Sans Bold"/>
                <a:cs typeface="DM Sans Bold"/>
                <a:sym typeface="DM Sans Bold"/>
              </a:rPr>
              <a:t>Resistance to Change – </a:t>
            </a:r>
            <a:r>
              <a:rPr lang="en-US" sz="2600">
                <a:solidFill>
                  <a:srgbClr val="191919"/>
                </a:solidFill>
                <a:latin typeface="DM Sans"/>
                <a:ea typeface="DM Sans"/>
                <a:cs typeface="DM Sans"/>
                <a:sym typeface="DM Sans"/>
              </a:rPr>
              <a:t>Many existing institutions resist adopting new models.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887923">
            <a:off x="16348149" y="-6342158"/>
            <a:ext cx="13021166" cy="13361271"/>
          </a:xfrm>
          <a:custGeom>
            <a:avLst/>
            <a:gdLst/>
            <a:ahLst/>
            <a:cxnLst/>
            <a:rect l="l" t="t" r="r" b="b"/>
            <a:pathLst>
              <a:path w="13021166" h="13361271">
                <a:moveTo>
                  <a:pt x="0" y="0"/>
                </a:moveTo>
                <a:lnTo>
                  <a:pt x="13021166" y="0"/>
                </a:lnTo>
                <a:lnTo>
                  <a:pt x="13021166" y="13361271"/>
                </a:lnTo>
                <a:lnTo>
                  <a:pt x="0" y="133612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7668277" y="3040199"/>
            <a:ext cx="3926081" cy="4736410"/>
            <a:chOff x="0" y="0"/>
            <a:chExt cx="1440013" cy="17372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0013" cy="1737227"/>
            </a:xfrm>
            <a:custGeom>
              <a:avLst/>
              <a:gdLst/>
              <a:ahLst/>
              <a:cxnLst/>
              <a:rect l="l" t="t" r="r" b="b"/>
              <a:pathLst>
                <a:path w="1440013" h="1737227">
                  <a:moveTo>
                    <a:pt x="61130" y="0"/>
                  </a:moveTo>
                  <a:lnTo>
                    <a:pt x="1378884" y="0"/>
                  </a:lnTo>
                  <a:cubicBezTo>
                    <a:pt x="1395097" y="0"/>
                    <a:pt x="1410645" y="6440"/>
                    <a:pt x="1422109" y="17904"/>
                  </a:cubicBezTo>
                  <a:cubicBezTo>
                    <a:pt x="1433573" y="29368"/>
                    <a:pt x="1440013" y="44917"/>
                    <a:pt x="1440013" y="61130"/>
                  </a:cubicBezTo>
                  <a:lnTo>
                    <a:pt x="1440013" y="1676097"/>
                  </a:lnTo>
                  <a:cubicBezTo>
                    <a:pt x="1440013" y="1709858"/>
                    <a:pt x="1412645" y="1737227"/>
                    <a:pt x="1378884" y="1737227"/>
                  </a:cubicBezTo>
                  <a:lnTo>
                    <a:pt x="61130" y="1737227"/>
                  </a:lnTo>
                  <a:cubicBezTo>
                    <a:pt x="44917" y="1737227"/>
                    <a:pt x="29368" y="1730787"/>
                    <a:pt x="17904" y="1719323"/>
                  </a:cubicBezTo>
                  <a:cubicBezTo>
                    <a:pt x="6440" y="1707859"/>
                    <a:pt x="0" y="1692310"/>
                    <a:pt x="0" y="1676097"/>
                  </a:cubicBezTo>
                  <a:lnTo>
                    <a:pt x="0" y="61130"/>
                  </a:lnTo>
                  <a:cubicBezTo>
                    <a:pt x="0" y="44917"/>
                    <a:pt x="6440" y="29368"/>
                    <a:pt x="17904" y="17904"/>
                  </a:cubicBezTo>
                  <a:cubicBezTo>
                    <a:pt x="29368" y="6440"/>
                    <a:pt x="44917" y="0"/>
                    <a:pt x="61130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440013" cy="1756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600954" y="8048512"/>
            <a:ext cx="2932415" cy="847111"/>
            <a:chOff x="0" y="0"/>
            <a:chExt cx="1075555" cy="3107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5555" cy="310705"/>
            </a:xfrm>
            <a:custGeom>
              <a:avLst/>
              <a:gdLst/>
              <a:ahLst/>
              <a:cxnLst/>
              <a:rect l="l" t="t" r="r" b="b"/>
              <a:pathLst>
                <a:path w="1075555" h="31070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075555" cy="3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337307" y="3040199"/>
            <a:ext cx="3613173" cy="4736410"/>
            <a:chOff x="0" y="0"/>
            <a:chExt cx="1325245" cy="17372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25245" cy="1737227"/>
            </a:xfrm>
            <a:custGeom>
              <a:avLst/>
              <a:gdLst/>
              <a:ahLst/>
              <a:cxnLst/>
              <a:rect l="l" t="t" r="r" b="b"/>
              <a:pathLst>
                <a:path w="1325245" h="1737227">
                  <a:moveTo>
                    <a:pt x="66423" y="0"/>
                  </a:moveTo>
                  <a:lnTo>
                    <a:pt x="1258821" y="0"/>
                  </a:lnTo>
                  <a:cubicBezTo>
                    <a:pt x="1295506" y="0"/>
                    <a:pt x="1325245" y="29739"/>
                    <a:pt x="1325245" y="66423"/>
                  </a:cubicBezTo>
                  <a:lnTo>
                    <a:pt x="1325245" y="1670804"/>
                  </a:lnTo>
                  <a:cubicBezTo>
                    <a:pt x="1325245" y="1707488"/>
                    <a:pt x="1295506" y="1737227"/>
                    <a:pt x="1258821" y="1737227"/>
                  </a:cubicBezTo>
                  <a:lnTo>
                    <a:pt x="66423" y="1737227"/>
                  </a:lnTo>
                  <a:cubicBezTo>
                    <a:pt x="29739" y="1737227"/>
                    <a:pt x="0" y="1707488"/>
                    <a:pt x="0" y="1670804"/>
                  </a:cubicBezTo>
                  <a:lnTo>
                    <a:pt x="0" y="66423"/>
                  </a:lnTo>
                  <a:cubicBezTo>
                    <a:pt x="0" y="29739"/>
                    <a:pt x="29739" y="0"/>
                    <a:pt x="66423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325245" cy="1756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773416" y="8048512"/>
            <a:ext cx="2932415" cy="847111"/>
            <a:chOff x="0" y="0"/>
            <a:chExt cx="1075555" cy="3107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5555" cy="310705"/>
            </a:xfrm>
            <a:custGeom>
              <a:avLst/>
              <a:gdLst/>
              <a:ahLst/>
              <a:cxnLst/>
              <a:rect l="l" t="t" r="r" b="b"/>
              <a:pathLst>
                <a:path w="1075555" h="31070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075555" cy="3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191919">
                      <a:alpha val="98824"/>
                    </a:srgbClr>
                  </a:solidFill>
                  <a:latin typeface="Open Sauce"/>
                  <a:ea typeface="Open Sauce"/>
                  <a:cs typeface="Open Sauce"/>
                  <a:sym typeface="Open Sauce"/>
                </a:rPr>
                <a:t>EMPOWERMENT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611065" y="96928"/>
            <a:ext cx="13809381" cy="389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49"/>
              </a:lnSpc>
            </a:pPr>
            <a:r>
              <a:rPr lang="en-US" sz="7500" b="1" spc="735">
                <a:solidFill>
                  <a:srgbClr val="E1A93D"/>
                </a:solidFill>
                <a:latin typeface="DM Sans Bold"/>
                <a:ea typeface="DM Sans Bold"/>
                <a:cs typeface="DM Sans Bold"/>
                <a:sym typeface="DM Sans Bold"/>
              </a:rPr>
              <a:t> Why Identifying Social Innovation is Crucial</a:t>
            </a:r>
          </a:p>
          <a:p>
            <a:pPr marL="0" lvl="0" indent="0" algn="ctr">
              <a:lnSpc>
                <a:spcPts val="10349"/>
              </a:lnSpc>
              <a:spcBef>
                <a:spcPct val="0"/>
              </a:spcBef>
            </a:pPr>
            <a:endParaRPr lang="en-US" sz="7500" b="1" spc="735">
              <a:solidFill>
                <a:srgbClr val="E1A93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908182" y="3201778"/>
            <a:ext cx="3215147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Social innovation addresses root causes rather than symptoms.</a:t>
            </a:r>
          </a:p>
          <a:p>
            <a:pPr algn="ctr">
              <a:lnSpc>
                <a:spcPts val="3499"/>
              </a:lnSpc>
            </a:pPr>
            <a:endParaRPr lang="en-US" sz="2499">
              <a:solidFill>
                <a:srgbClr val="100F0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600954" y="8222034"/>
            <a:ext cx="2556583" cy="452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EFFICIENCY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54742" y="3201778"/>
            <a:ext cx="3169763" cy="436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A robust strategic plan is the compass that guides organizational growth. Evaluate your current strategic planning processes and refine them for agility and adaptability. </a:t>
            </a:r>
          </a:p>
        </p:txBody>
      </p:sp>
      <p:sp>
        <p:nvSpPr>
          <p:cNvPr id="20" name="Freeform 20"/>
          <p:cNvSpPr/>
          <p:nvPr/>
        </p:nvSpPr>
        <p:spPr>
          <a:xfrm>
            <a:off x="379842" y="8472068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19"/>
                </a:lnTo>
                <a:lnTo>
                  <a:pt x="0" y="4687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3071559" y="3075603"/>
            <a:ext cx="3939493" cy="4665602"/>
            <a:chOff x="0" y="0"/>
            <a:chExt cx="1444933" cy="17112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44933" cy="1711256"/>
            </a:xfrm>
            <a:custGeom>
              <a:avLst/>
              <a:gdLst/>
              <a:ahLst/>
              <a:cxnLst/>
              <a:rect l="l" t="t" r="r" b="b"/>
              <a:pathLst>
                <a:path w="1444933" h="1711256">
                  <a:moveTo>
                    <a:pt x="60921" y="0"/>
                  </a:moveTo>
                  <a:lnTo>
                    <a:pt x="1384011" y="0"/>
                  </a:lnTo>
                  <a:cubicBezTo>
                    <a:pt x="1400169" y="0"/>
                    <a:pt x="1415664" y="6418"/>
                    <a:pt x="1427089" y="17843"/>
                  </a:cubicBezTo>
                  <a:cubicBezTo>
                    <a:pt x="1438514" y="29268"/>
                    <a:pt x="1444933" y="44764"/>
                    <a:pt x="1444933" y="60921"/>
                  </a:cubicBezTo>
                  <a:lnTo>
                    <a:pt x="1444933" y="1650335"/>
                  </a:lnTo>
                  <a:cubicBezTo>
                    <a:pt x="1444933" y="1683981"/>
                    <a:pt x="1417657" y="1711256"/>
                    <a:pt x="1384011" y="1711256"/>
                  </a:cubicBezTo>
                  <a:lnTo>
                    <a:pt x="60921" y="1711256"/>
                  </a:lnTo>
                  <a:cubicBezTo>
                    <a:pt x="27275" y="1711256"/>
                    <a:pt x="0" y="1683981"/>
                    <a:pt x="0" y="1650335"/>
                  </a:cubicBezTo>
                  <a:lnTo>
                    <a:pt x="0" y="60921"/>
                  </a:lnTo>
                  <a:cubicBezTo>
                    <a:pt x="0" y="27275"/>
                    <a:pt x="27275" y="0"/>
                    <a:pt x="60921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1444933" cy="1730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071559" y="3201778"/>
            <a:ext cx="3815668" cy="436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Many social programs receive funding, but not all create meaningful change.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100F0D"/>
                </a:solidFill>
                <a:latin typeface="DM Sans"/>
                <a:ea typeface="DM Sans"/>
                <a:cs typeface="DM Sans"/>
                <a:sym typeface="DM Sans"/>
              </a:rPr>
              <a:t>Identifying true social innovation helps direct investments where they have the highest impact.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100F0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8049549" y="8036915"/>
            <a:ext cx="2932415" cy="847111"/>
            <a:chOff x="0" y="0"/>
            <a:chExt cx="1075555" cy="31070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75555" cy="310705"/>
            </a:xfrm>
            <a:custGeom>
              <a:avLst/>
              <a:gdLst/>
              <a:ahLst/>
              <a:cxnLst/>
              <a:rect l="l" t="t" r="r" b="b"/>
              <a:pathLst>
                <a:path w="1075555" h="31070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075555" cy="3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131211">
                      <a:alpha val="98824"/>
                    </a:srgbClr>
                  </a:solidFill>
                  <a:latin typeface="Open Sauce"/>
                  <a:ea typeface="Open Sauce"/>
                  <a:cs typeface="Open Sauce"/>
                  <a:sym typeface="Open Sauce"/>
                </a:rPr>
                <a:t>SYSTEMIC CHANGE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589541" y="1921926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 rot="2035253">
            <a:off x="16318387" y="5841450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7" y="0"/>
                </a:lnTo>
                <a:lnTo>
                  <a:pt x="7835077" y="10939025"/>
                </a:lnTo>
                <a:lnTo>
                  <a:pt x="0" y="10939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AutoShape 5"/>
          <p:cNvSpPr/>
          <p:nvPr/>
        </p:nvSpPr>
        <p:spPr>
          <a:xfrm>
            <a:off x="1589541" y="5491117"/>
            <a:ext cx="1553942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5832610" y="5362576"/>
            <a:ext cx="501082" cy="5010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89541" y="2340476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b="1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01</a:t>
            </a:r>
          </a:p>
        </p:txBody>
      </p:sp>
      <p:sp>
        <p:nvSpPr>
          <p:cNvPr id="10" name="Freeform 10"/>
          <p:cNvSpPr/>
          <p:nvPr/>
        </p:nvSpPr>
        <p:spPr>
          <a:xfrm>
            <a:off x="5077841" y="1921926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1" name="Group 11"/>
          <p:cNvGrpSpPr/>
          <p:nvPr/>
        </p:nvGrpSpPr>
        <p:grpSpPr>
          <a:xfrm>
            <a:off x="9312447" y="5362576"/>
            <a:ext cx="501082" cy="50108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077841" y="2340476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b="1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02</a:t>
            </a:r>
          </a:p>
        </p:txBody>
      </p:sp>
      <p:sp>
        <p:nvSpPr>
          <p:cNvPr id="15" name="Freeform 15"/>
          <p:cNvSpPr/>
          <p:nvPr/>
        </p:nvSpPr>
        <p:spPr>
          <a:xfrm>
            <a:off x="8568398" y="1921926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6" name="Group 16"/>
          <p:cNvGrpSpPr/>
          <p:nvPr/>
        </p:nvGrpSpPr>
        <p:grpSpPr>
          <a:xfrm>
            <a:off x="12822186" y="5362576"/>
            <a:ext cx="501082" cy="50108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568398" y="2340476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b="1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id="20" name="Freeform 20"/>
          <p:cNvSpPr/>
          <p:nvPr/>
        </p:nvSpPr>
        <p:spPr>
          <a:xfrm>
            <a:off x="12058955" y="1921926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5864655" y="5362576"/>
            <a:ext cx="501082" cy="50108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2058955" y="2340476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b="1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50510" y="6053562"/>
            <a:ext cx="3204526" cy="260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3000" b="1" spc="29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Step 1:</a:t>
            </a:r>
            <a:r>
              <a:rPr lang="en-US" sz="3000" spc="29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Identify a clear, urgent social problem. </a:t>
            </a:r>
          </a:p>
        </p:txBody>
      </p:sp>
      <p:sp>
        <p:nvSpPr>
          <p:cNvPr id="26" name="Freeform 26"/>
          <p:cNvSpPr/>
          <p:nvPr/>
        </p:nvSpPr>
        <p:spPr>
          <a:xfrm>
            <a:off x="-178106" y="-5629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TextBox 27"/>
          <p:cNvSpPr txBox="1"/>
          <p:nvPr/>
        </p:nvSpPr>
        <p:spPr>
          <a:xfrm>
            <a:off x="5395241" y="614137"/>
            <a:ext cx="1015189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How to Spot Social Innovation</a:t>
            </a:r>
          </a:p>
        </p:txBody>
      </p:sp>
      <p:sp>
        <p:nvSpPr>
          <p:cNvPr id="28" name="Freeform 28"/>
          <p:cNvSpPr/>
          <p:nvPr/>
        </p:nvSpPr>
        <p:spPr>
          <a:xfrm>
            <a:off x="15101423" y="1921926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9" name="TextBox 29"/>
          <p:cNvSpPr txBox="1"/>
          <p:nvPr/>
        </p:nvSpPr>
        <p:spPr>
          <a:xfrm>
            <a:off x="15101423" y="2340476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b="1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05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2352773" y="5362576"/>
            <a:ext cx="501082" cy="501082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230347" y="6053562"/>
            <a:ext cx="3480751" cy="260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3000" b="1" spc="29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Step 2:</a:t>
            </a:r>
            <a:r>
              <a:rPr lang="en-US" sz="3000" spc="29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Look for new, systemic solutions (not just band-aid fixes).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763474" y="6053562"/>
            <a:ext cx="3204526" cy="313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3000" b="1" spc="29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Step 5</a:t>
            </a:r>
            <a:r>
              <a:rPr lang="en-US" sz="3000" spc="29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: Involve multiple stakeholders (community, policymakers, funders).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219924" y="6053562"/>
            <a:ext cx="3204526" cy="208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3000" b="1" spc="29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Step 4</a:t>
            </a:r>
            <a:r>
              <a:rPr lang="en-US" sz="3000" spc="29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: Assess for scalability &amp; sustainability.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711098" y="6053562"/>
            <a:ext cx="3204526" cy="208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3000" b="1" spc="29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Step 3</a:t>
            </a:r>
            <a:r>
              <a:rPr lang="en-US" sz="3000" spc="29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: Test for impact – does it really work?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85022" y="836288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515471" y="3758825"/>
            <a:ext cx="3086884" cy="308688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684" y="0"/>
                  </a:moveTo>
                  <a:lnTo>
                    <a:pt x="755116" y="0"/>
                  </a:lnTo>
                  <a:cubicBezTo>
                    <a:pt x="786974" y="0"/>
                    <a:pt x="812800" y="25826"/>
                    <a:pt x="812800" y="57684"/>
                  </a:cubicBezTo>
                  <a:lnTo>
                    <a:pt x="812800" y="755116"/>
                  </a:lnTo>
                  <a:cubicBezTo>
                    <a:pt x="812800" y="786974"/>
                    <a:pt x="786974" y="812800"/>
                    <a:pt x="755116" y="812800"/>
                  </a:cubicBezTo>
                  <a:lnTo>
                    <a:pt x="57684" y="812800"/>
                  </a:lnTo>
                  <a:cubicBezTo>
                    <a:pt x="25826" y="812800"/>
                    <a:pt x="0" y="786974"/>
                    <a:pt x="0" y="755116"/>
                  </a:cubicBezTo>
                  <a:lnTo>
                    <a:pt x="0" y="57684"/>
                  </a:lnTo>
                  <a:cubicBezTo>
                    <a:pt x="0" y="25826"/>
                    <a:pt x="25826" y="0"/>
                    <a:pt x="57684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15674" y="798455"/>
            <a:ext cx="13788712" cy="202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8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Three Critical Factors for Identifying Social Innovation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81533" y="6943956"/>
            <a:ext cx="255475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BBC4BE"/>
                </a:solidFill>
                <a:latin typeface="DM Sans Bold"/>
                <a:ea typeface="DM Sans Bold"/>
                <a:cs typeface="DM Sans Bold"/>
                <a:sym typeface="DM Sans Bold"/>
              </a:rPr>
              <a:t>Scalability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66949" y="6905856"/>
            <a:ext cx="255475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BBC4BE"/>
                </a:solidFill>
                <a:latin typeface="DM Sans Bold"/>
                <a:ea typeface="DM Sans Bold"/>
                <a:cs typeface="DM Sans Bold"/>
                <a:sym typeface="DM Sans Bold"/>
              </a:rPr>
              <a:t>Sustainability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55259" y="6943956"/>
            <a:ext cx="255475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BBC4BE"/>
                </a:solidFill>
                <a:latin typeface="DM Sans Bold"/>
                <a:ea typeface="DM Sans Bold"/>
                <a:cs typeface="DM Sans Bold"/>
                <a:sym typeface="DM Sans Bold"/>
              </a:rPr>
              <a:t> Impact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800887" y="3758825"/>
            <a:ext cx="3086884" cy="308688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684" y="0"/>
                  </a:moveTo>
                  <a:lnTo>
                    <a:pt x="755116" y="0"/>
                  </a:lnTo>
                  <a:cubicBezTo>
                    <a:pt x="786974" y="0"/>
                    <a:pt x="812800" y="25826"/>
                    <a:pt x="812800" y="57684"/>
                  </a:cubicBezTo>
                  <a:lnTo>
                    <a:pt x="812800" y="755116"/>
                  </a:lnTo>
                  <a:cubicBezTo>
                    <a:pt x="812800" y="786974"/>
                    <a:pt x="786974" y="812800"/>
                    <a:pt x="755116" y="812800"/>
                  </a:cubicBezTo>
                  <a:lnTo>
                    <a:pt x="57684" y="812800"/>
                  </a:lnTo>
                  <a:cubicBezTo>
                    <a:pt x="25826" y="812800"/>
                    <a:pt x="0" y="786974"/>
                    <a:pt x="0" y="755116"/>
                  </a:cubicBezTo>
                  <a:lnTo>
                    <a:pt x="0" y="57684"/>
                  </a:lnTo>
                  <a:cubicBezTo>
                    <a:pt x="0" y="25826"/>
                    <a:pt x="25826" y="0"/>
                    <a:pt x="57684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086303" y="3758825"/>
            <a:ext cx="3086884" cy="308688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7684" y="0"/>
                  </a:moveTo>
                  <a:lnTo>
                    <a:pt x="755116" y="0"/>
                  </a:lnTo>
                  <a:cubicBezTo>
                    <a:pt x="786974" y="0"/>
                    <a:pt x="812800" y="25826"/>
                    <a:pt x="812800" y="57684"/>
                  </a:cubicBezTo>
                  <a:lnTo>
                    <a:pt x="812800" y="755116"/>
                  </a:lnTo>
                  <a:cubicBezTo>
                    <a:pt x="812800" y="786974"/>
                    <a:pt x="786974" y="812800"/>
                    <a:pt x="755116" y="812800"/>
                  </a:cubicBezTo>
                  <a:lnTo>
                    <a:pt x="57684" y="812800"/>
                  </a:lnTo>
                  <a:cubicBezTo>
                    <a:pt x="25826" y="812800"/>
                    <a:pt x="0" y="786974"/>
                    <a:pt x="0" y="755116"/>
                  </a:cubicBezTo>
                  <a:lnTo>
                    <a:pt x="0" y="57684"/>
                  </a:lnTo>
                  <a:cubicBezTo>
                    <a:pt x="0" y="25826"/>
                    <a:pt x="25826" y="0"/>
                    <a:pt x="57684" y="0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1351" y="-276396"/>
            <a:ext cx="9335351" cy="10839793"/>
            <a:chOff x="0" y="0"/>
            <a:chExt cx="2458693" cy="2854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8693" cy="2854925"/>
            </a:xfrm>
            <a:custGeom>
              <a:avLst/>
              <a:gdLst/>
              <a:ahLst/>
              <a:cxnLst/>
              <a:rect l="l" t="t" r="r" b="b"/>
              <a:pathLst>
                <a:path w="2458693" h="2854925">
                  <a:moveTo>
                    <a:pt x="0" y="0"/>
                  </a:moveTo>
                  <a:lnTo>
                    <a:pt x="2458693" y="0"/>
                  </a:lnTo>
                  <a:lnTo>
                    <a:pt x="2458693" y="2854925"/>
                  </a:lnTo>
                  <a:lnTo>
                    <a:pt x="0" y="2854925"/>
                  </a:ln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58693" cy="2893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61443" y="1028700"/>
            <a:ext cx="7297857" cy="8229600"/>
            <a:chOff x="0" y="0"/>
            <a:chExt cx="9730476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0494" r="20494"/>
            <a:stretch>
              <a:fillRect/>
            </a:stretch>
          </p:blipFill>
          <p:spPr>
            <a:xfrm>
              <a:off x="0" y="0"/>
              <a:ext cx="9730476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394926" y="331950"/>
            <a:ext cx="6354149" cy="427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9"/>
              </a:lnSpc>
            </a:pPr>
            <a:r>
              <a:rPr lang="en-US" sz="6699" b="1">
                <a:solidFill>
                  <a:srgbClr val="211F1C"/>
                </a:solidFill>
                <a:latin typeface="DM Sans Bold"/>
                <a:ea typeface="DM Sans Bold"/>
                <a:cs typeface="DM Sans Bold"/>
                <a:sym typeface="DM Sans Bold"/>
              </a:rPr>
              <a:t>Community-Led Solutions vs. Imposed Solutions:</a:t>
            </a:r>
          </a:p>
          <a:p>
            <a:pPr algn="l">
              <a:lnSpc>
                <a:spcPts val="6699"/>
              </a:lnSpc>
            </a:pPr>
            <a:endParaRPr lang="en-US" sz="6699" b="1">
              <a:solidFill>
                <a:srgbClr val="211F1C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94926" y="3697307"/>
            <a:ext cx="6772322" cy="432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Innovations that emerge from within the community are more likely to be sustainable and impactful compared to solutions imposed by external organizations.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1351" y="-276396"/>
            <a:ext cx="9335351" cy="10839793"/>
            <a:chOff x="0" y="0"/>
            <a:chExt cx="2458693" cy="2854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8693" cy="2854925"/>
            </a:xfrm>
            <a:custGeom>
              <a:avLst/>
              <a:gdLst/>
              <a:ahLst/>
              <a:cxnLst/>
              <a:rect l="l" t="t" r="r" b="b"/>
              <a:pathLst>
                <a:path w="2458693" h="2854925">
                  <a:moveTo>
                    <a:pt x="0" y="0"/>
                  </a:moveTo>
                  <a:lnTo>
                    <a:pt x="2458693" y="0"/>
                  </a:lnTo>
                  <a:lnTo>
                    <a:pt x="2458693" y="2854925"/>
                  </a:lnTo>
                  <a:lnTo>
                    <a:pt x="0" y="2854925"/>
                  </a:ln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58693" cy="2893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61443" y="1028700"/>
            <a:ext cx="7297857" cy="8229600"/>
            <a:chOff x="0" y="0"/>
            <a:chExt cx="9730476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0440" r="20440"/>
            <a:stretch>
              <a:fillRect/>
            </a:stretch>
          </p:blipFill>
          <p:spPr>
            <a:xfrm>
              <a:off x="0" y="0"/>
              <a:ext cx="9730476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394926" y="331950"/>
            <a:ext cx="6354149" cy="342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9"/>
              </a:lnSpc>
            </a:pPr>
            <a:r>
              <a:rPr lang="en-US" sz="6699" b="1">
                <a:solidFill>
                  <a:srgbClr val="211F1C"/>
                </a:solidFill>
                <a:latin typeface="DM Sans Bold"/>
                <a:ea typeface="DM Sans Bold"/>
                <a:cs typeface="DM Sans Bold"/>
                <a:sym typeface="DM Sans Bold"/>
              </a:rPr>
              <a:t>Ensuring Local Ownership</a:t>
            </a:r>
          </a:p>
          <a:p>
            <a:pPr algn="l">
              <a:lnSpc>
                <a:spcPts val="6699"/>
              </a:lnSpc>
            </a:pPr>
            <a:endParaRPr lang="en-US" sz="6699" b="1">
              <a:solidFill>
                <a:srgbClr val="211F1C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6699"/>
              </a:lnSpc>
            </a:pPr>
            <a:endParaRPr lang="en-US" sz="6699" b="1">
              <a:solidFill>
                <a:srgbClr val="211F1C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94926" y="4182963"/>
            <a:ext cx="6772322" cy="3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Successful social innovations empower local stakeholders to take ownership of the solution, fostering long-term success.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7901" y="1988513"/>
            <a:ext cx="3029394" cy="1704013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38897" b="-38897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733796" y="6070324"/>
            <a:ext cx="3029394" cy="1704013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38897" b="-38897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-135423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7" name="Group 7"/>
          <p:cNvGrpSpPr/>
          <p:nvPr/>
        </p:nvGrpSpPr>
        <p:grpSpPr>
          <a:xfrm>
            <a:off x="11049277" y="1988513"/>
            <a:ext cx="6210023" cy="2125979"/>
            <a:chOff x="0" y="0"/>
            <a:chExt cx="8280031" cy="2834639"/>
          </a:xfrm>
        </p:grpSpPr>
        <p:sp>
          <p:nvSpPr>
            <p:cNvPr id="8" name="TextBox 8"/>
            <p:cNvSpPr txBox="1"/>
            <p:nvPr/>
          </p:nvSpPr>
          <p:spPr>
            <a:xfrm>
              <a:off x="0" y="-47625"/>
              <a:ext cx="8280031" cy="503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Example 1: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34881"/>
              <a:ext cx="8280031" cy="2299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9"/>
                </a:lnSpc>
              </a:pPr>
              <a:r>
                <a:rPr lang="en-US" sz="24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 A high-tech water purification system deployed in rural areas but abandoned due to lack of maintenance training.</a:t>
              </a:r>
            </a:p>
            <a:p>
              <a:pPr algn="just">
                <a:lnSpc>
                  <a:spcPts val="3499"/>
                </a:lnSpc>
              </a:pPr>
              <a:endPara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13863" y="3790225"/>
            <a:ext cx="7034184" cy="313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 b="1" spc="-28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Case Study: Technology-Based vs. Grassroots Innovation</a:t>
            </a:r>
          </a:p>
          <a:p>
            <a:pPr algn="l">
              <a:lnSpc>
                <a:spcPts val="6160"/>
              </a:lnSpc>
            </a:pPr>
            <a:endParaRPr lang="en-US" sz="5600" b="1" spc="-280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1049277" y="6070324"/>
            <a:ext cx="6398213" cy="2052319"/>
            <a:chOff x="0" y="0"/>
            <a:chExt cx="8530951" cy="273642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25"/>
              <a:ext cx="8530951" cy="503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Example 2: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34881"/>
              <a:ext cx="8530951" cy="220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A simple rainwater harvesting system designed by local communities that remains in use for decades.</a:t>
              </a:r>
            </a:p>
            <a:p>
              <a:pPr algn="just">
                <a:lnSpc>
                  <a:spcPts val="3359"/>
                </a:lnSpc>
              </a:pPr>
              <a:endParaRPr lang="en-US" sz="23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627901" y="8832850"/>
            <a:ext cx="10196518" cy="9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35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Lesson: Simplicity and community involvement often lead to sustainable impact.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3807" y="1912946"/>
            <a:ext cx="3029394" cy="1704013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20305" r="-2030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249703" y="5994756"/>
            <a:ext cx="3029394" cy="1704013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17006" b="-1700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12236" y="1164589"/>
            <a:ext cx="6905908" cy="3709669"/>
            <a:chOff x="0" y="0"/>
            <a:chExt cx="9207877" cy="4946226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9207877" cy="103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Why Networks Matter:</a:t>
              </a:r>
            </a:p>
            <a:p>
              <a:pPr algn="just">
                <a:lnSpc>
                  <a:spcPts val="3220"/>
                </a:lnSpc>
              </a:pPr>
              <a:endParaRPr lang="en-US" sz="2300" b="1" spc="-46">
                <a:solidFill>
                  <a:srgbClr val="E1A93D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68281"/>
              <a:ext cx="9207877" cy="387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Social innovation thrives on collaboration between NGOs, governments, businesses, and grassroots organizations.</a:t>
              </a:r>
            </a:p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Partnerships bring diverse expertise, funding opportunities, and policy support.</a:t>
              </a:r>
            </a:p>
            <a:p>
              <a:pPr algn="just">
                <a:lnSpc>
                  <a:spcPts val="3359"/>
                </a:lnSpc>
              </a:pPr>
              <a:endParaRPr lang="en-US" sz="23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algn="just">
                <a:lnSpc>
                  <a:spcPts val="3359"/>
                </a:lnSpc>
              </a:pPr>
              <a:endParaRPr lang="en-US" sz="23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-135423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347942" y="4305012"/>
            <a:ext cx="6097017" cy="4700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 b="1" spc="-28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Building Collaborative Networks for Social Innovation &amp; scaling</a:t>
            </a:r>
          </a:p>
          <a:p>
            <a:pPr algn="l">
              <a:lnSpc>
                <a:spcPts val="6160"/>
              </a:lnSpc>
            </a:pPr>
            <a:endParaRPr lang="en-US" sz="5600" b="1" spc="-280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512236" y="5994756"/>
            <a:ext cx="6800012" cy="2871469"/>
            <a:chOff x="0" y="0"/>
            <a:chExt cx="9066683" cy="382862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25"/>
              <a:ext cx="9066683" cy="103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The Role of Mentorship:</a:t>
              </a:r>
            </a:p>
            <a:p>
              <a:pPr algn="l">
                <a:lnSpc>
                  <a:spcPts val="3220"/>
                </a:lnSpc>
              </a:pPr>
              <a:endParaRPr lang="en-US" sz="2300" b="1" spc="-46">
                <a:solidFill>
                  <a:srgbClr val="E1A93D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68281"/>
              <a:ext cx="9066683" cy="276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Experienced social innovators can guide emerging changemakers.</a:t>
              </a:r>
            </a:p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Mentorship bridges the gap between theory and real-world application.</a:t>
              </a:r>
            </a:p>
            <a:p>
              <a:pPr algn="just">
                <a:lnSpc>
                  <a:spcPts val="3359"/>
                </a:lnSpc>
              </a:pPr>
              <a:endParaRPr lang="en-US" sz="23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39346" y="842911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815674" y="1926575"/>
            <a:ext cx="3483933" cy="3086884"/>
            <a:chOff x="0" y="0"/>
            <a:chExt cx="91734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7346" cy="812800"/>
            </a:xfrm>
            <a:custGeom>
              <a:avLst/>
              <a:gdLst/>
              <a:ahLst/>
              <a:cxnLst/>
              <a:rect l="l" t="t" r="r" b="b"/>
              <a:pathLst>
                <a:path w="917346" h="812800">
                  <a:moveTo>
                    <a:pt x="51110" y="0"/>
                  </a:moveTo>
                  <a:lnTo>
                    <a:pt x="866236" y="0"/>
                  </a:lnTo>
                  <a:cubicBezTo>
                    <a:pt x="879791" y="0"/>
                    <a:pt x="892791" y="5385"/>
                    <a:pt x="902376" y="14970"/>
                  </a:cubicBezTo>
                  <a:cubicBezTo>
                    <a:pt x="911961" y="24555"/>
                    <a:pt x="917346" y="37555"/>
                    <a:pt x="917346" y="51110"/>
                  </a:cubicBezTo>
                  <a:lnTo>
                    <a:pt x="917346" y="761690"/>
                  </a:lnTo>
                  <a:cubicBezTo>
                    <a:pt x="917346" y="775245"/>
                    <a:pt x="911961" y="788245"/>
                    <a:pt x="902376" y="797830"/>
                  </a:cubicBezTo>
                  <a:cubicBezTo>
                    <a:pt x="892791" y="807415"/>
                    <a:pt x="879791" y="812800"/>
                    <a:pt x="866236" y="812800"/>
                  </a:cubicBezTo>
                  <a:lnTo>
                    <a:pt x="51110" y="812800"/>
                  </a:lnTo>
                  <a:cubicBezTo>
                    <a:pt x="37555" y="812800"/>
                    <a:pt x="24555" y="807415"/>
                    <a:pt x="14970" y="797830"/>
                  </a:cubicBezTo>
                  <a:cubicBezTo>
                    <a:pt x="5385" y="788245"/>
                    <a:pt x="0" y="775245"/>
                    <a:pt x="0" y="761690"/>
                  </a:cubicBezTo>
                  <a:lnTo>
                    <a:pt x="0" y="51110"/>
                  </a:lnTo>
                  <a:cubicBezTo>
                    <a:pt x="0" y="37555"/>
                    <a:pt x="5385" y="24555"/>
                    <a:pt x="14970" y="14970"/>
                  </a:cubicBezTo>
                  <a:cubicBezTo>
                    <a:pt x="24555" y="5385"/>
                    <a:pt x="37555" y="0"/>
                    <a:pt x="51110" y="0"/>
                  </a:cubicBezTo>
                  <a:close/>
                </a:path>
              </a:pathLst>
            </a:custGeom>
            <a:blipFill>
              <a:blip r:embed="rId4"/>
              <a:stretch>
                <a:fillRect l="-16494" r="-16494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15674" y="798455"/>
            <a:ext cx="13788712" cy="202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78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Ethical Considerations</a:t>
            </a:r>
          </a:p>
          <a:p>
            <a:pPr algn="ctr">
              <a:lnSpc>
                <a:spcPts val="7800"/>
              </a:lnSpc>
            </a:pPr>
            <a:endParaRPr lang="en-US" sz="7800">
              <a:solidFill>
                <a:srgbClr val="19459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6812" y="5073607"/>
            <a:ext cx="4141656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194597"/>
                </a:solidFill>
                <a:latin typeface="DM Sans Bold"/>
                <a:ea typeface="DM Sans Bold"/>
                <a:cs typeface="DM Sans Bold"/>
                <a:sym typeface="DM Sans Bold"/>
              </a:rPr>
              <a:t>Avoiding Biases in Identifying Innovation</a:t>
            </a:r>
          </a:p>
          <a:p>
            <a:pPr algn="ctr">
              <a:lnSpc>
                <a:spcPts val="4200"/>
              </a:lnSpc>
            </a:pPr>
            <a:endParaRPr lang="en-US" sz="3000" b="1">
              <a:solidFill>
                <a:srgbClr val="194597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52584" y="5073607"/>
            <a:ext cx="318364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194597"/>
                </a:solidFill>
                <a:latin typeface="DM Sans Bold"/>
                <a:ea typeface="DM Sans Bold"/>
                <a:cs typeface="DM Sans Bold"/>
                <a:sym typeface="DM Sans Bold"/>
              </a:rPr>
              <a:t>Transparency </a:t>
            </a:r>
          </a:p>
          <a:p>
            <a:pPr algn="ctr">
              <a:lnSpc>
                <a:spcPts val="4200"/>
              </a:lnSpc>
            </a:pPr>
            <a:endParaRPr lang="en-US" sz="3000" b="1">
              <a:solidFill>
                <a:srgbClr val="194597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92475" y="5111707"/>
            <a:ext cx="288336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194597"/>
                </a:solidFill>
                <a:latin typeface="DM Sans Bold"/>
                <a:ea typeface="DM Sans Bold"/>
                <a:cs typeface="DM Sans Bold"/>
                <a:sym typeface="DM Sans Bold"/>
              </a:rPr>
              <a:t> Accountability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652299" y="1926575"/>
            <a:ext cx="3483933" cy="3086884"/>
            <a:chOff x="0" y="0"/>
            <a:chExt cx="91734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7346" cy="812800"/>
            </a:xfrm>
            <a:custGeom>
              <a:avLst/>
              <a:gdLst/>
              <a:ahLst/>
              <a:cxnLst/>
              <a:rect l="l" t="t" r="r" b="b"/>
              <a:pathLst>
                <a:path w="917346" h="812800">
                  <a:moveTo>
                    <a:pt x="51110" y="0"/>
                  </a:moveTo>
                  <a:lnTo>
                    <a:pt x="866236" y="0"/>
                  </a:lnTo>
                  <a:cubicBezTo>
                    <a:pt x="879791" y="0"/>
                    <a:pt x="892791" y="5385"/>
                    <a:pt x="902376" y="14970"/>
                  </a:cubicBezTo>
                  <a:cubicBezTo>
                    <a:pt x="911961" y="24555"/>
                    <a:pt x="917346" y="37555"/>
                    <a:pt x="917346" y="51110"/>
                  </a:cubicBezTo>
                  <a:lnTo>
                    <a:pt x="917346" y="761690"/>
                  </a:lnTo>
                  <a:cubicBezTo>
                    <a:pt x="917346" y="775245"/>
                    <a:pt x="911961" y="788245"/>
                    <a:pt x="902376" y="797830"/>
                  </a:cubicBezTo>
                  <a:cubicBezTo>
                    <a:pt x="892791" y="807415"/>
                    <a:pt x="879791" y="812800"/>
                    <a:pt x="866236" y="812800"/>
                  </a:cubicBezTo>
                  <a:lnTo>
                    <a:pt x="51110" y="812800"/>
                  </a:lnTo>
                  <a:cubicBezTo>
                    <a:pt x="37555" y="812800"/>
                    <a:pt x="24555" y="807415"/>
                    <a:pt x="14970" y="797830"/>
                  </a:cubicBezTo>
                  <a:cubicBezTo>
                    <a:pt x="5385" y="788245"/>
                    <a:pt x="0" y="775245"/>
                    <a:pt x="0" y="761690"/>
                  </a:cubicBezTo>
                  <a:lnTo>
                    <a:pt x="0" y="51110"/>
                  </a:lnTo>
                  <a:cubicBezTo>
                    <a:pt x="0" y="37555"/>
                    <a:pt x="5385" y="24555"/>
                    <a:pt x="14970" y="14970"/>
                  </a:cubicBezTo>
                  <a:cubicBezTo>
                    <a:pt x="24555" y="5385"/>
                    <a:pt x="37555" y="0"/>
                    <a:pt x="51110" y="0"/>
                  </a:cubicBezTo>
                  <a:close/>
                </a:path>
              </a:pathLst>
            </a:custGeom>
            <a:blipFill>
              <a:blip r:embed="rId5"/>
              <a:stretch>
                <a:fillRect l="-16494" r="-16494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488925" y="1926575"/>
            <a:ext cx="3483933" cy="3086884"/>
            <a:chOff x="0" y="0"/>
            <a:chExt cx="91734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7346" cy="812800"/>
            </a:xfrm>
            <a:custGeom>
              <a:avLst/>
              <a:gdLst/>
              <a:ahLst/>
              <a:cxnLst/>
              <a:rect l="l" t="t" r="r" b="b"/>
              <a:pathLst>
                <a:path w="917346" h="812800">
                  <a:moveTo>
                    <a:pt x="51110" y="0"/>
                  </a:moveTo>
                  <a:lnTo>
                    <a:pt x="866236" y="0"/>
                  </a:lnTo>
                  <a:cubicBezTo>
                    <a:pt x="879791" y="0"/>
                    <a:pt x="892791" y="5385"/>
                    <a:pt x="902376" y="14970"/>
                  </a:cubicBezTo>
                  <a:cubicBezTo>
                    <a:pt x="911961" y="24555"/>
                    <a:pt x="917346" y="37555"/>
                    <a:pt x="917346" y="51110"/>
                  </a:cubicBezTo>
                  <a:lnTo>
                    <a:pt x="917346" y="761690"/>
                  </a:lnTo>
                  <a:cubicBezTo>
                    <a:pt x="917346" y="775245"/>
                    <a:pt x="911961" y="788245"/>
                    <a:pt x="902376" y="797830"/>
                  </a:cubicBezTo>
                  <a:cubicBezTo>
                    <a:pt x="892791" y="807415"/>
                    <a:pt x="879791" y="812800"/>
                    <a:pt x="866236" y="812800"/>
                  </a:cubicBezTo>
                  <a:lnTo>
                    <a:pt x="51110" y="812800"/>
                  </a:lnTo>
                  <a:cubicBezTo>
                    <a:pt x="37555" y="812800"/>
                    <a:pt x="24555" y="807415"/>
                    <a:pt x="14970" y="797830"/>
                  </a:cubicBezTo>
                  <a:cubicBezTo>
                    <a:pt x="5385" y="788245"/>
                    <a:pt x="0" y="775245"/>
                    <a:pt x="0" y="761690"/>
                  </a:cubicBezTo>
                  <a:lnTo>
                    <a:pt x="0" y="51110"/>
                  </a:lnTo>
                  <a:cubicBezTo>
                    <a:pt x="0" y="37555"/>
                    <a:pt x="5385" y="24555"/>
                    <a:pt x="14970" y="14970"/>
                  </a:cubicBezTo>
                  <a:cubicBezTo>
                    <a:pt x="24555" y="5385"/>
                    <a:pt x="37555" y="0"/>
                    <a:pt x="51110" y="0"/>
                  </a:cubicBezTo>
                  <a:close/>
                </a:path>
              </a:pathLst>
            </a:custGeom>
            <a:blipFill>
              <a:blip r:embed="rId6"/>
              <a:stretch>
                <a:fillRect l="-16494" r="-16494"/>
              </a:stretch>
            </a:blip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86812" y="6348821"/>
            <a:ext cx="4141656" cy="357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Ensuring inclusivity and cultural relevance in social innovation selection.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504C44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Avoiding the assumption that Western models work globally.</a:t>
            </a:r>
          </a:p>
          <a:p>
            <a:pPr algn="ctr">
              <a:lnSpc>
                <a:spcPts val="4200"/>
              </a:lnSpc>
            </a:pPr>
            <a:endParaRPr lang="en-US" sz="2499" b="1">
              <a:solidFill>
                <a:srgbClr val="504C4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52584" y="6348821"/>
            <a:ext cx="4141656" cy="270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Social innovation should be assessed through open, ethical evaluation criteria.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504C44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504C44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ctr">
              <a:lnSpc>
                <a:spcPts val="4200"/>
              </a:lnSpc>
            </a:pPr>
            <a:endParaRPr lang="en-US" sz="2499" b="1">
              <a:solidFill>
                <a:srgbClr val="504C4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94855" y="6348821"/>
            <a:ext cx="4141656" cy="182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Ensuring that projects don’t unintentionally create dependency.</a:t>
            </a:r>
          </a:p>
          <a:p>
            <a:pPr algn="ctr">
              <a:lnSpc>
                <a:spcPts val="4200"/>
              </a:lnSpc>
            </a:pPr>
            <a:endParaRPr lang="en-US" sz="2499" b="1">
              <a:solidFill>
                <a:srgbClr val="504C44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3807" y="1912946"/>
            <a:ext cx="3029394" cy="1704013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3533" r="-3533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249703" y="5994756"/>
            <a:ext cx="3029394" cy="1704013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28" b="-92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12236" y="1164589"/>
            <a:ext cx="6905908" cy="3290569"/>
            <a:chOff x="0" y="0"/>
            <a:chExt cx="9207877" cy="4387426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9207877" cy="103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The Challenge of One-Size-Fits-All Solutions</a:t>
              </a:r>
            </a:p>
            <a:p>
              <a:pPr algn="just">
                <a:lnSpc>
                  <a:spcPts val="3220"/>
                </a:lnSpc>
              </a:pPr>
              <a:endParaRPr lang="en-US" sz="2300" b="1" spc="-46">
                <a:solidFill>
                  <a:srgbClr val="E1A93D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68281"/>
              <a:ext cx="9207877" cy="3319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58" lvl="1" indent="-259079" algn="just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Social innovations need to be adapted to different communities, traditions, and infrastructures.</a:t>
              </a:r>
            </a:p>
            <a:p>
              <a:pPr marL="518158" lvl="1" indent="-259079" algn="just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Example: Microfinance models differ between Asia, Africa, and Latin America.</a:t>
              </a:r>
            </a:p>
            <a:p>
              <a:pPr algn="just">
                <a:lnSpc>
                  <a:spcPts val="3359"/>
                </a:lnSpc>
              </a:pPr>
              <a:endParaRPr lang="en-US" sz="23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-135423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347942" y="4305012"/>
            <a:ext cx="6097017" cy="391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 b="1" spc="-28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Adapting Social Innovation to Different Cultural Contexts</a:t>
            </a:r>
          </a:p>
          <a:p>
            <a:pPr algn="l">
              <a:lnSpc>
                <a:spcPts val="6160"/>
              </a:lnSpc>
            </a:pPr>
            <a:endParaRPr lang="en-US" sz="5600" b="1" spc="-280">
              <a:solidFill>
                <a:srgbClr val="73737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0512236" y="5994756"/>
            <a:ext cx="6800012" cy="2871469"/>
            <a:chOff x="0" y="0"/>
            <a:chExt cx="9066683" cy="382862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25"/>
              <a:ext cx="9066683" cy="103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Strategies for Cultural Adaptation</a:t>
              </a:r>
            </a:p>
            <a:p>
              <a:pPr algn="l">
                <a:lnSpc>
                  <a:spcPts val="3220"/>
                </a:lnSpc>
              </a:pPr>
              <a:endParaRPr lang="en-US" sz="2300" b="1" spc="-46">
                <a:solidFill>
                  <a:srgbClr val="E1A93D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68281"/>
              <a:ext cx="9066683" cy="2760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58" lvl="1" indent="-259079" algn="just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Engaging local leaders in the innovation design process.</a:t>
              </a:r>
            </a:p>
            <a:p>
              <a:pPr marL="518158" lvl="1" indent="-259079" algn="just">
                <a:lnSpc>
                  <a:spcPts val="3359"/>
                </a:lnSpc>
                <a:buFont typeface="Arial"/>
                <a:buChar char="•"/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Conducting cultural feasibility studies before launching an initiative.</a:t>
              </a:r>
            </a:p>
            <a:p>
              <a:pPr algn="just">
                <a:lnSpc>
                  <a:spcPts val="3359"/>
                </a:lnSpc>
              </a:pPr>
              <a:endParaRPr lang="en-US" sz="23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68264" y="7585229"/>
            <a:ext cx="550009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TABLE OF</a:t>
            </a:r>
          </a:p>
          <a:p>
            <a:pPr algn="r">
              <a:lnSpc>
                <a:spcPts val="8250"/>
              </a:lnSpc>
            </a:pPr>
            <a:r>
              <a:rPr lang="en-US" sz="75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CONTENT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53494" y="601485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01.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3494" y="2123472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02.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91907" y="609420"/>
            <a:ext cx="10456412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RECOGNISE AND SPOT SOCIAL INNOVATION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91907" y="2131410"/>
            <a:ext cx="10214340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DEFINITION, CHARACTERISTICS, CRUCIALITY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3494" y="3645459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03.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91907" y="3671437"/>
            <a:ext cx="6726444" cy="50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OBSTACLES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3494" y="5167446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04.</a:t>
            </a:r>
          </a:p>
        </p:txBody>
      </p:sp>
      <p:sp>
        <p:nvSpPr>
          <p:cNvPr id="10" name="Freeform 10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3191907" y="5175238"/>
            <a:ext cx="11053201" cy="98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SHIFTING THE FOCUS TO COMMUNITIES AND OWNERSHIP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91907" y="2652111"/>
            <a:ext cx="6726444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i="1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Impact, sustainability, scalability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91907" y="1166637"/>
            <a:ext cx="7823123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i="1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Traditional innitiatives vs social innovation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91907" y="4156057"/>
            <a:ext cx="5542676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i="1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Know the osbstacles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75831" y="6227903"/>
            <a:ext cx="5542676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i="1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Other way around; grassroots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3494" y="6770835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05.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75831" y="7007373"/>
            <a:ext cx="11053201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COLLABORATIVE NETWORKS, ETHICS, CULTURE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59756" y="7528079"/>
            <a:ext cx="7683979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i="1">
                <a:solidFill>
                  <a:srgbClr val="73737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Networks; ethical &amp; cultural perspective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1351" y="-276396"/>
            <a:ext cx="9335351" cy="10839793"/>
            <a:chOff x="0" y="0"/>
            <a:chExt cx="2458693" cy="2854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8693" cy="2854925"/>
            </a:xfrm>
            <a:custGeom>
              <a:avLst/>
              <a:gdLst/>
              <a:ahLst/>
              <a:cxnLst/>
              <a:rect l="l" t="t" r="r" b="b"/>
              <a:pathLst>
                <a:path w="2458693" h="2854925">
                  <a:moveTo>
                    <a:pt x="0" y="0"/>
                  </a:moveTo>
                  <a:lnTo>
                    <a:pt x="2458693" y="0"/>
                  </a:lnTo>
                  <a:lnTo>
                    <a:pt x="2458693" y="2854925"/>
                  </a:lnTo>
                  <a:lnTo>
                    <a:pt x="0" y="2854925"/>
                  </a:ln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58693" cy="2893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61443" y="1028700"/>
            <a:ext cx="7297857" cy="8229600"/>
            <a:chOff x="0" y="0"/>
            <a:chExt cx="9730476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0440" r="20440"/>
            <a:stretch>
              <a:fillRect/>
            </a:stretch>
          </p:blipFill>
          <p:spPr>
            <a:xfrm>
              <a:off x="0" y="0"/>
              <a:ext cx="9730476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92841" y="133350"/>
            <a:ext cx="7148859" cy="258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9"/>
              </a:lnSpc>
            </a:pPr>
            <a:r>
              <a:rPr lang="en-US" sz="6699" b="1">
                <a:solidFill>
                  <a:srgbClr val="211F1C"/>
                </a:solidFill>
                <a:latin typeface="DM Sans Bold"/>
                <a:ea typeface="DM Sans Bold"/>
                <a:cs typeface="DM Sans Bold"/>
                <a:sym typeface="DM Sans Bold"/>
              </a:rPr>
              <a:t>The Future of Social Innovation</a:t>
            </a:r>
          </a:p>
          <a:p>
            <a:pPr algn="l">
              <a:lnSpc>
                <a:spcPts val="6699"/>
              </a:lnSpc>
            </a:pPr>
            <a:endParaRPr lang="en-US" sz="6699" b="1">
              <a:solidFill>
                <a:srgbClr val="211F1C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2841" y="2656205"/>
            <a:ext cx="8582496" cy="444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Emerging Trends:</a:t>
            </a:r>
          </a:p>
          <a:p>
            <a:pPr marL="1209039" lvl="2" indent="-403013" algn="l">
              <a:lnSpc>
                <a:spcPts val="3919"/>
              </a:lnSpc>
              <a:buAutoNum type="alphaLcPeriod"/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Hyper-Personalization of Solutions: AI-driven social programs that adapt to individual community needs in real time.</a:t>
            </a:r>
          </a:p>
          <a:p>
            <a:pPr marL="1209039" lvl="2" indent="-403013" algn="l">
              <a:lnSpc>
                <a:spcPts val="3919"/>
              </a:lnSpc>
              <a:buAutoNum type="alphaLcPeriod"/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Regenerative economy models focusing on sustainability.</a:t>
            </a:r>
          </a:p>
          <a:p>
            <a:pPr marL="1209039" lvl="2" indent="-403013" algn="l">
              <a:lnSpc>
                <a:spcPts val="3919"/>
              </a:lnSpc>
              <a:buAutoNum type="alphaLcPeriod"/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Decentralization &amp; Community Empowerment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1351" y="-276396"/>
            <a:ext cx="9335351" cy="10839793"/>
            <a:chOff x="0" y="0"/>
            <a:chExt cx="2458693" cy="28549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8693" cy="2854925"/>
            </a:xfrm>
            <a:custGeom>
              <a:avLst/>
              <a:gdLst/>
              <a:ahLst/>
              <a:cxnLst/>
              <a:rect l="l" t="t" r="r" b="b"/>
              <a:pathLst>
                <a:path w="2458693" h="2854925">
                  <a:moveTo>
                    <a:pt x="0" y="0"/>
                  </a:moveTo>
                  <a:lnTo>
                    <a:pt x="2458693" y="0"/>
                  </a:lnTo>
                  <a:lnTo>
                    <a:pt x="2458693" y="2854925"/>
                  </a:lnTo>
                  <a:lnTo>
                    <a:pt x="0" y="2854925"/>
                  </a:ln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58693" cy="2893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61443" y="1028700"/>
            <a:ext cx="7297857" cy="8229600"/>
            <a:chOff x="0" y="0"/>
            <a:chExt cx="9730476" cy="109728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0440" r="20440"/>
            <a:stretch>
              <a:fillRect/>
            </a:stretch>
          </p:blipFill>
          <p:spPr>
            <a:xfrm>
              <a:off x="0" y="0"/>
              <a:ext cx="9730476" cy="109728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92841" y="133350"/>
            <a:ext cx="7148859" cy="2580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99"/>
              </a:lnSpc>
            </a:pPr>
            <a:r>
              <a:rPr lang="en-US" sz="6699" b="1">
                <a:solidFill>
                  <a:srgbClr val="211F1C"/>
                </a:solidFill>
                <a:latin typeface="DM Sans Bold"/>
                <a:ea typeface="DM Sans Bold"/>
                <a:cs typeface="DM Sans Bold"/>
                <a:sym typeface="DM Sans Bold"/>
              </a:rPr>
              <a:t>The Future of Social Innovation</a:t>
            </a:r>
          </a:p>
          <a:p>
            <a:pPr algn="l">
              <a:lnSpc>
                <a:spcPts val="6699"/>
              </a:lnSpc>
            </a:pPr>
            <a:endParaRPr lang="en-US" sz="6699" b="1">
              <a:solidFill>
                <a:srgbClr val="211F1C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1504" y="1795831"/>
            <a:ext cx="8339667" cy="642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endParaRPr/>
          </a:p>
          <a:p>
            <a:pPr algn="l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The Role of Young Innovators:</a:t>
            </a:r>
          </a:p>
          <a:p>
            <a:pPr marL="1209039" lvl="2" indent="-403013" algn="l">
              <a:lnSpc>
                <a:spcPts val="3919"/>
              </a:lnSpc>
              <a:buAutoNum type="alphaLcPeriod"/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Encouraging youth entrepreneurship in social impact.</a:t>
            </a:r>
          </a:p>
          <a:p>
            <a:pPr marL="1209039" lvl="2" indent="-403013" algn="l">
              <a:lnSpc>
                <a:spcPts val="3919"/>
              </a:lnSpc>
              <a:buAutoNum type="alphaLcPeriod"/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University incubators and hackathons driving the next wave of solutions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27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nterdisciplinary Collaboration:</a:t>
            </a:r>
          </a:p>
          <a:p>
            <a:pPr algn="just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         </a:t>
            </a: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a. Encouraging youth  in  social impact.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b.The merging of technology, policy, and  community engagement to drive systemic change.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07811" y="-8156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028700" y="2145923"/>
            <a:ext cx="5085227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UNDERSTANDING SOCIAL INNOVATION</a:t>
            </a:r>
          </a:p>
          <a:p>
            <a:pPr algn="l">
              <a:lnSpc>
                <a:spcPts val="3850"/>
              </a:lnSpc>
            </a:pPr>
            <a:endParaRPr lang="en-US" sz="3500" b="1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588976" y="2145923"/>
            <a:ext cx="5670324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SCALING &amp; SUSTAINING IMPACT</a:t>
            </a:r>
          </a:p>
          <a:p>
            <a:pPr algn="r">
              <a:lnSpc>
                <a:spcPts val="3850"/>
              </a:lnSpc>
            </a:pPr>
            <a:endParaRPr lang="en-US" sz="3500" b="1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6063418"/>
            <a:ext cx="4751143" cy="147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IDENTIFYING WHAT WORKS</a:t>
            </a:r>
          </a:p>
          <a:p>
            <a:pPr algn="l">
              <a:lnSpc>
                <a:spcPts val="3850"/>
              </a:lnSpc>
            </a:pPr>
            <a:endParaRPr lang="en-US" sz="3500" b="1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88976" y="6072943"/>
            <a:ext cx="5670324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99"/>
              </a:lnSpc>
            </a:pPr>
            <a:r>
              <a:rPr lang="en-US" sz="39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YOUR ROLE MOVING FORWARD</a:t>
            </a:r>
          </a:p>
          <a:p>
            <a:pPr algn="r">
              <a:lnSpc>
                <a:spcPts val="3850"/>
              </a:lnSpc>
            </a:pPr>
            <a:endParaRPr lang="en-US" sz="3999" b="1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266698"/>
            <a:ext cx="4751143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Innovation is not just about new ideas but about sustainable, scalable solutions that create real impact.</a:t>
            </a:r>
          </a:p>
          <a:p>
            <a:pPr algn="just">
              <a:lnSpc>
                <a:spcPts val="2749"/>
              </a:lnSpc>
            </a:pPr>
            <a:endParaRPr lang="en-US" sz="24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288606" y="3266698"/>
            <a:ext cx="4970694" cy="275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Successful innovations are those that can be adapted, replicated, and sustained over time.</a:t>
            </a:r>
          </a:p>
          <a:p>
            <a:pPr algn="just">
              <a:lnSpc>
                <a:spcPts val="2749"/>
              </a:lnSpc>
            </a:pPr>
            <a:endParaRPr lang="en-US" sz="24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Policy, funding, and mentorship are key to scaling social innovations.</a:t>
            </a:r>
          </a:p>
          <a:p>
            <a:pPr algn="just">
              <a:lnSpc>
                <a:spcPts val="2749"/>
              </a:lnSpc>
            </a:pPr>
            <a:endParaRPr lang="en-US" sz="24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7086099"/>
            <a:ext cx="4751143" cy="275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Avoiding hype and focusing on measurable, evidence-based innovations.</a:t>
            </a:r>
          </a:p>
          <a:p>
            <a:pPr algn="just">
              <a:lnSpc>
                <a:spcPts val="2749"/>
              </a:lnSpc>
            </a:pPr>
            <a:endParaRPr lang="en-US" sz="24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Ensuring community involvement in every stage of development.</a:t>
            </a:r>
          </a:p>
          <a:p>
            <a:pPr algn="just">
              <a:lnSpc>
                <a:spcPts val="2749"/>
              </a:lnSpc>
            </a:pPr>
            <a:endParaRPr lang="en-US" sz="24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288606" y="7188200"/>
            <a:ext cx="4970694" cy="207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Whether as a practitioner, policymaker, investor, or community leader, you have a role in shaping the future of social innovation.</a:t>
            </a:r>
          </a:p>
          <a:p>
            <a:pPr algn="just">
              <a:lnSpc>
                <a:spcPts val="2749"/>
              </a:lnSpc>
            </a:pPr>
            <a:endParaRPr lang="en-US" sz="24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81745" y="279839"/>
            <a:ext cx="7926360" cy="235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KEY TAKEAWAYS &amp; LESSONS LEARNED</a:t>
            </a:r>
          </a:p>
          <a:p>
            <a:pPr algn="ctr">
              <a:lnSpc>
                <a:spcPts val="6160"/>
              </a:lnSpc>
            </a:pPr>
            <a:endParaRPr lang="en-US" sz="5600" b="1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78087"/>
            <a:ext cx="14965725" cy="293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 b="1" spc="-175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Reflect on Key Questions:</a:t>
            </a: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What social innovations have inspired you the most?</a:t>
            </a: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How can you apply the lessons learned in your own work or community</a:t>
            </a:r>
          </a:p>
          <a:p>
            <a:pPr algn="just">
              <a:lnSpc>
                <a:spcPts val="3850"/>
              </a:lnSpc>
            </a:pPr>
            <a:endParaRPr lang="en-US" sz="3500" spc="-175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850"/>
              </a:lnSpc>
            </a:pPr>
            <a:endParaRPr lang="en-US" sz="3500" spc="-175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850"/>
              </a:lnSpc>
            </a:pPr>
            <a:endParaRPr lang="en-US" sz="3500" spc="-175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" name="Freeform 3"/>
          <p:cNvSpPr/>
          <p:nvPr/>
        </p:nvSpPr>
        <p:spPr>
          <a:xfrm rot="-10721576">
            <a:off x="14382560" y="7423150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530011" y="933450"/>
            <a:ext cx="10635548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>
                <a:solidFill>
                  <a:srgbClr val="E1A93D"/>
                </a:solidFill>
                <a:latin typeface="DM Sans Bold"/>
                <a:ea typeface="DM Sans Bold"/>
                <a:cs typeface="DM Sans Bold"/>
                <a:sym typeface="DM Sans Bold"/>
              </a:rPr>
              <a:t>Final Reflection &amp; Next Steps</a:t>
            </a:r>
          </a:p>
          <a:p>
            <a:pPr algn="ctr">
              <a:lnSpc>
                <a:spcPts val="7699"/>
              </a:lnSpc>
              <a:spcBef>
                <a:spcPct val="0"/>
              </a:spcBef>
            </a:pPr>
            <a:endParaRPr lang="en-US" sz="5499" b="1">
              <a:solidFill>
                <a:srgbClr val="E1A93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543121" y="-8115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1028700" y="4860092"/>
            <a:ext cx="14965725" cy="244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 b="1" spc="-175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Commit to Action:</a:t>
            </a: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Identify one step you can take to support or implement a social innovation.</a:t>
            </a:r>
          </a:p>
          <a:p>
            <a:pPr marL="755651" lvl="1" indent="-377825" algn="just">
              <a:lnSpc>
                <a:spcPts val="3850"/>
              </a:lnSpc>
              <a:buFont typeface="Arial"/>
              <a:buChar char="•"/>
            </a:pPr>
            <a:r>
              <a:rPr lang="en-US" sz="3500" spc="-175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Engage with networks, share knowledge, and advocate for innovative solutions.</a:t>
            </a:r>
          </a:p>
          <a:p>
            <a:pPr algn="just">
              <a:lnSpc>
                <a:spcPts val="3850"/>
              </a:lnSpc>
            </a:pPr>
            <a:endParaRPr lang="en-US" sz="3500" spc="-175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4245946" y="3130544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4819644"/>
            <a:ext cx="5722116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Have any question?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13159" y="3685177"/>
            <a:ext cx="7074841" cy="2032161"/>
            <a:chOff x="0" y="0"/>
            <a:chExt cx="1863333" cy="5352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63333" cy="535219"/>
            </a:xfrm>
            <a:custGeom>
              <a:avLst/>
              <a:gdLst/>
              <a:ahLst/>
              <a:cxnLst/>
              <a:rect l="l" t="t" r="r" b="b"/>
              <a:pathLst>
                <a:path w="1863333" h="535219">
                  <a:moveTo>
                    <a:pt x="0" y="0"/>
                  </a:moveTo>
                  <a:lnTo>
                    <a:pt x="1863333" y="0"/>
                  </a:lnTo>
                  <a:lnTo>
                    <a:pt x="1863333" y="535219"/>
                  </a:lnTo>
                  <a:lnTo>
                    <a:pt x="0" y="535219"/>
                  </a:lnTo>
                  <a:close/>
                </a:path>
              </a:pathLst>
            </a:custGeom>
            <a:solidFill>
              <a:srgbClr val="EED2A2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863333" cy="601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How do we recognize what works and avoid investing in ideas that fail?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91351" y="-170090"/>
            <a:ext cx="10224351" cy="10627180"/>
            <a:chOff x="0" y="0"/>
            <a:chExt cx="2692833" cy="2798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92833" cy="2798928"/>
            </a:xfrm>
            <a:custGeom>
              <a:avLst/>
              <a:gdLst/>
              <a:ahLst/>
              <a:cxnLst/>
              <a:rect l="l" t="t" r="r" b="b"/>
              <a:pathLst>
                <a:path w="2692833" h="2798928">
                  <a:moveTo>
                    <a:pt x="0" y="0"/>
                  </a:moveTo>
                  <a:lnTo>
                    <a:pt x="2692833" y="0"/>
                  </a:lnTo>
                  <a:lnTo>
                    <a:pt x="2692833" y="2798928"/>
                  </a:lnTo>
                  <a:lnTo>
                    <a:pt x="0" y="279892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692833" cy="28370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26923" y="1786074"/>
            <a:ext cx="7469921" cy="586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80"/>
              </a:lnSpc>
            </a:pPr>
            <a:r>
              <a:rPr lang="en-US" sz="8000" b="1" spc="376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Why Identifying Social Innovation Matters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213159" y="6666505"/>
            <a:ext cx="7366000" cy="1793058"/>
            <a:chOff x="0" y="0"/>
            <a:chExt cx="1940016" cy="4722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40016" cy="472246"/>
            </a:xfrm>
            <a:custGeom>
              <a:avLst/>
              <a:gdLst/>
              <a:ahLst/>
              <a:cxnLst/>
              <a:rect l="l" t="t" r="r" b="b"/>
              <a:pathLst>
                <a:path w="1940016" h="472246">
                  <a:moveTo>
                    <a:pt x="0" y="0"/>
                  </a:moveTo>
                  <a:lnTo>
                    <a:pt x="1940016" y="0"/>
                  </a:lnTo>
                  <a:lnTo>
                    <a:pt x="1940016" y="472246"/>
                  </a:lnTo>
                  <a:lnTo>
                    <a:pt x="0" y="472246"/>
                  </a:lnTo>
                  <a:close/>
                </a:path>
              </a:pathLst>
            </a:custGeom>
            <a:solidFill>
              <a:srgbClr val="7C90B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940016" cy="51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367239" y="6685555"/>
            <a:ext cx="6920761" cy="1336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Train-the-Trainer Focus: Teaching others to identify, evaluate, and scale social innovation.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144620" y="939437"/>
            <a:ext cx="7366000" cy="1793058"/>
            <a:chOff x="0" y="0"/>
            <a:chExt cx="1940016" cy="4722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40016" cy="472246"/>
            </a:xfrm>
            <a:custGeom>
              <a:avLst/>
              <a:gdLst/>
              <a:ahLst/>
              <a:cxnLst/>
              <a:rect l="l" t="t" r="r" b="b"/>
              <a:pathLst>
                <a:path w="1940016" h="472246">
                  <a:moveTo>
                    <a:pt x="0" y="0"/>
                  </a:moveTo>
                  <a:lnTo>
                    <a:pt x="1940016" y="0"/>
                  </a:lnTo>
                  <a:lnTo>
                    <a:pt x="1940016" y="472246"/>
                  </a:lnTo>
                  <a:lnTo>
                    <a:pt x="0" y="472246"/>
                  </a:lnTo>
                  <a:close/>
                </a:path>
              </a:pathLst>
            </a:custGeom>
            <a:solidFill>
              <a:srgbClr val="7C90B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940016" cy="51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367239" y="1396546"/>
            <a:ext cx="6920761" cy="89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Many impactful innovations exist, but not all are scalable or effective.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62699" y="2846601"/>
            <a:ext cx="10576954" cy="745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Definition: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Social innovation refers to new ideas, methods, </a:t>
            </a:r>
            <a:r>
              <a:rPr lang="en-US" sz="3000" b="1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or solutions that address pressing social challenges more effectively and sustainably than existing approaches.</a:t>
            </a:r>
          </a:p>
          <a:p>
            <a:pPr algn="just">
              <a:lnSpc>
                <a:spcPts val="4200"/>
              </a:lnSpc>
            </a:pPr>
            <a:endParaRPr lang="en-US" sz="3000" b="1">
              <a:solidFill>
                <a:srgbClr val="504C44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Key Characteristics: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Novelty: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 Introduces a fresh perspective or an unconventional solution.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Effectiveness: 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Solves a problem in a more impactful way than current methods.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Scalability: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 Can be expanded or replicated in different contexts.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504C44"/>
                </a:solidFill>
                <a:latin typeface="DM Sans Bold"/>
                <a:ea typeface="DM Sans Bold"/>
                <a:cs typeface="DM Sans Bold"/>
                <a:sym typeface="DM Sans Bold"/>
              </a:rPr>
              <a:t>Sustainability:</a:t>
            </a:r>
            <a:r>
              <a:rPr lang="en-US" sz="3000">
                <a:solidFill>
                  <a:srgbClr val="504C44"/>
                </a:solidFill>
                <a:latin typeface="DM Sans"/>
                <a:ea typeface="DM Sans"/>
                <a:cs typeface="DM Sans"/>
                <a:sym typeface="DM Sans"/>
              </a:rPr>
              <a:t> Maintains impact over time without continuous reliance on external funding.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504C4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48151" y="2913276"/>
            <a:ext cx="5224007" cy="6130049"/>
            <a:chOff x="0" y="0"/>
            <a:chExt cx="6965342" cy="817339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21611" r="21611"/>
            <a:stretch>
              <a:fillRect/>
            </a:stretch>
          </p:blipFill>
          <p:spPr>
            <a:xfrm>
              <a:off x="0" y="0"/>
              <a:ext cx="6965342" cy="8173398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6562699" y="1143000"/>
            <a:ext cx="10816247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What is Social Innovation?</a:t>
            </a:r>
          </a:p>
          <a:p>
            <a:pPr algn="l">
              <a:lnSpc>
                <a:spcPts val="5499"/>
              </a:lnSpc>
            </a:pPr>
            <a:endParaRPr lang="en-US" sz="5499">
              <a:solidFill>
                <a:srgbClr val="19459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8041552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028700" y="-16071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1522740" y="3610961"/>
            <a:ext cx="7217876" cy="18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9"/>
              </a:lnSpc>
            </a:pPr>
            <a:r>
              <a:rPr lang="en-US" sz="4299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TRADITIONAL INITIATIVES VS. SOCIAL INNOVATION</a:t>
            </a:r>
          </a:p>
          <a:p>
            <a:pPr algn="l">
              <a:lnSpc>
                <a:spcPts val="4729"/>
              </a:lnSpc>
            </a:pPr>
            <a:endParaRPr lang="en-US" sz="4299" b="1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19135" y="1923742"/>
            <a:ext cx="4367216" cy="86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600"/>
              </a:lnSpc>
            </a:pPr>
            <a:r>
              <a:rPr lang="en-US" sz="6000" b="1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EXAMPLE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26124" y="5172075"/>
            <a:ext cx="6411107" cy="2444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Traditional initiatives often focus on short-term relief, whereas social innovation aims for systemic change.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49368" y="3001040"/>
            <a:ext cx="6652021" cy="1958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0"/>
              </a:lnSpc>
            </a:pPr>
            <a:r>
              <a:rPr lang="en-US" sz="35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Providing food aid vs. developing a local, self-sustaining food cooperative.</a:t>
            </a:r>
          </a:p>
          <a:p>
            <a:pPr algn="just">
              <a:lnSpc>
                <a:spcPts val="3850"/>
              </a:lnSpc>
            </a:pPr>
            <a:endParaRPr lang="en-US" sz="35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5800" y="-1369275"/>
            <a:ext cx="9829800" cy="12306300"/>
            <a:chOff x="0" y="0"/>
            <a:chExt cx="1828828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28" cy="2289579"/>
            </a:xfrm>
            <a:custGeom>
              <a:avLst/>
              <a:gdLst/>
              <a:ahLst/>
              <a:cxnLst/>
              <a:rect l="l" t="t" r="r" b="b"/>
              <a:pathLst>
                <a:path w="1828828" h="2289579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2F4F5">
                <a:alpha val="92941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Freeform 4"/>
          <p:cNvSpPr/>
          <p:nvPr/>
        </p:nvSpPr>
        <p:spPr>
          <a:xfrm>
            <a:off x="10657978" y="761346"/>
            <a:ext cx="5784536" cy="5437464"/>
          </a:xfrm>
          <a:custGeom>
            <a:avLst/>
            <a:gdLst/>
            <a:ahLst/>
            <a:cxnLst/>
            <a:rect l="l" t="t" r="r" b="b"/>
            <a:pathLst>
              <a:path w="5784536" h="5437464">
                <a:moveTo>
                  <a:pt x="0" y="0"/>
                </a:moveTo>
                <a:lnTo>
                  <a:pt x="5784536" y="0"/>
                </a:lnTo>
                <a:lnTo>
                  <a:pt x="5784536" y="5437464"/>
                </a:lnTo>
                <a:lnTo>
                  <a:pt x="0" y="5437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TextBox 5"/>
          <p:cNvSpPr txBox="1"/>
          <p:nvPr/>
        </p:nvSpPr>
        <p:spPr>
          <a:xfrm>
            <a:off x="774454" y="3116580"/>
            <a:ext cx="7972191" cy="2026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78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Understanding Social Innovation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1809" y="5972611"/>
            <a:ext cx="7972191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78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Let's discuss!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64151" y="7478470"/>
            <a:ext cx="7972191" cy="192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What makes an idea a social innovation rather than just a project?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3807" y="1505314"/>
            <a:ext cx="3029394" cy="1704013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9265" b="-926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143807" y="5726306"/>
            <a:ext cx="3029394" cy="1704013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9228" b="-92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8338" y="1505314"/>
            <a:ext cx="6780962" cy="3290569"/>
            <a:chOff x="0" y="0"/>
            <a:chExt cx="9041283" cy="4387426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9041283" cy="103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Hype vs. Real Impact: Not every idea is an innovation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68281"/>
              <a:ext cx="9041283" cy="3319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True social innovation requires measurable, long-term impact beyond initial hype. To differentiate, we must assess whether a solution effectively addresses root causes, scales sustainably, and produces verifiable benefits rather than just capturing interest.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59288" y="5726306"/>
            <a:ext cx="6800012" cy="4128769"/>
            <a:chOff x="0" y="0"/>
            <a:chExt cx="9066683" cy="550502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9066683" cy="103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20"/>
                </a:lnSpc>
              </a:pPr>
              <a:r>
                <a:rPr lang="en-US" sz="2300" b="1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Short-Term Wins vs. Long-Term Change: Is it just a pilot, or can it scale and sustain?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068281"/>
              <a:ext cx="9066683" cy="443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Short-term wins in social innovation often come from pilot projects or temporary interventions that show quick results but may not be sustainable or scalable in the long run.In contrast, long-term social innovation focuses on systemic solutions that address root causes and can be expanded or adapted across different regions or contexts. 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47942" y="4305012"/>
            <a:ext cx="6115581" cy="235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 b="1" spc="-28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Why Do We Fail to Recognize Social Innovation?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-135423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43807" y="1505314"/>
            <a:ext cx="3029394" cy="1704013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9265" b="-926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478338" y="1505314"/>
            <a:ext cx="6780962" cy="4128769"/>
            <a:chOff x="0" y="0"/>
            <a:chExt cx="9041283" cy="5505026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9041283" cy="103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 spc="-46">
                  <a:solidFill>
                    <a:srgbClr val="E1A93D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Who Benefits? If the community is not involved, it’s not a real innovation.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68281"/>
              <a:ext cx="9041283" cy="4436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399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For social innovation to be truly impactful, it must be designed with and for the community it aims to serve, rather than imposed from the outside. Many well-intended projects fail because they are developed by external organizations without consulting local stakeholders, leading to solutions that don’t fit cultural, economic, or social realities.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47942" y="4305012"/>
            <a:ext cx="6115581" cy="235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600" b="1" spc="-280">
                <a:solidFill>
                  <a:srgbClr val="737373"/>
                </a:solidFill>
                <a:latin typeface="DM Sans Bold"/>
                <a:ea typeface="DM Sans Bold"/>
                <a:cs typeface="DM Sans Bold"/>
                <a:sym typeface="DM Sans Bold"/>
              </a:rPr>
              <a:t>Why Do We Fail to Recognize Social Innovation?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-135423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4"/>
                </a:lnTo>
                <a:lnTo>
                  <a:pt x="0" y="3133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5800" y="-1369275"/>
            <a:ext cx="9829800" cy="12306300"/>
            <a:chOff x="0" y="0"/>
            <a:chExt cx="1828828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28" cy="2289579"/>
            </a:xfrm>
            <a:custGeom>
              <a:avLst/>
              <a:gdLst/>
              <a:ahLst/>
              <a:cxnLst/>
              <a:rect l="l" t="t" r="r" b="b"/>
              <a:pathLst>
                <a:path w="1828828" h="2289579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2F4F5">
                <a:alpha val="92941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710748" y="643728"/>
            <a:ext cx="6792027" cy="679202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217" y="0"/>
                  </a:moveTo>
                  <a:lnTo>
                    <a:pt x="786583" y="0"/>
                  </a:lnTo>
                  <a:cubicBezTo>
                    <a:pt x="801062" y="0"/>
                    <a:pt x="812800" y="11738"/>
                    <a:pt x="812800" y="26217"/>
                  </a:cubicBezTo>
                  <a:lnTo>
                    <a:pt x="812800" y="786583"/>
                  </a:lnTo>
                  <a:cubicBezTo>
                    <a:pt x="812800" y="801062"/>
                    <a:pt x="801062" y="812800"/>
                    <a:pt x="786583" y="812800"/>
                  </a:cubicBezTo>
                  <a:lnTo>
                    <a:pt x="26217" y="812800"/>
                  </a:lnTo>
                  <a:cubicBezTo>
                    <a:pt x="11738" y="812800"/>
                    <a:pt x="0" y="801062"/>
                    <a:pt x="0" y="786583"/>
                  </a:cubicBezTo>
                  <a:lnTo>
                    <a:pt x="0" y="26217"/>
                  </a:lnTo>
                  <a:cubicBezTo>
                    <a:pt x="0" y="11738"/>
                    <a:pt x="11738" y="0"/>
                    <a:pt x="26217" y="0"/>
                  </a:cubicBezTo>
                  <a:close/>
                </a:path>
              </a:pathLst>
            </a:custGeom>
            <a:blipFill>
              <a:blip r:embed="rId2"/>
              <a:stretch>
                <a:fillRect l="-60401" r="-1619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796128"/>
            <a:ext cx="7972191" cy="3017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7800">
                <a:solidFill>
                  <a:srgbClr val="194597"/>
                </a:solidFill>
                <a:latin typeface="DM Sans"/>
                <a:ea typeface="DM Sans"/>
                <a:cs typeface="DM Sans"/>
                <a:sym typeface="DM Sans"/>
              </a:rPr>
              <a:t>Overcoming the Hype Trap</a:t>
            </a:r>
          </a:p>
          <a:p>
            <a:pPr algn="l">
              <a:lnSpc>
                <a:spcPts val="7800"/>
              </a:lnSpc>
            </a:pPr>
            <a:endParaRPr lang="en-US" sz="7800">
              <a:solidFill>
                <a:srgbClr val="19459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Freeform 7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028700" y="3012973"/>
            <a:ext cx="6772322" cy="555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Ensuring solutions are developed with a deep understanding of the community’s needs.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Distinguishing between projects that sound appealing vs. those that create real, lasting change.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Benutzerdefiniert</PresentationFormat>
  <Paragraphs>148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Open Sans Bold</vt:lpstr>
      <vt:lpstr>DM Sans Bold</vt:lpstr>
      <vt:lpstr>Open Sauce</vt:lpstr>
      <vt:lpstr>DM Sans</vt:lpstr>
      <vt:lpstr>Calibri</vt:lpstr>
      <vt:lpstr>Arial</vt:lpstr>
      <vt:lpstr>DM Sans Italics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INNOVATION _1st_part</dc:title>
  <cp:lastModifiedBy>Herrmann, Sabine (BWAI)</cp:lastModifiedBy>
  <cp:revision>2</cp:revision>
  <dcterms:created xsi:type="dcterms:W3CDTF">2006-08-16T00:00:00Z</dcterms:created>
  <dcterms:modified xsi:type="dcterms:W3CDTF">2025-12-19T11:21:38Z</dcterms:modified>
  <dc:identifier>DAGhmAaRgso</dc:identifier>
</cp:coreProperties>
</file>